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256" r:id="rId2"/>
    <p:sldId id="257" r:id="rId3"/>
    <p:sldId id="271" r:id="rId4"/>
    <p:sldId id="258" r:id="rId5"/>
    <p:sldId id="259" r:id="rId6"/>
    <p:sldId id="276" r:id="rId7"/>
    <p:sldId id="260" r:id="rId8"/>
    <p:sldId id="261" r:id="rId9"/>
    <p:sldId id="270" r:id="rId10"/>
    <p:sldId id="262" r:id="rId11"/>
    <p:sldId id="277" r:id="rId12"/>
    <p:sldId id="281" r:id="rId13"/>
    <p:sldId id="263" r:id="rId14"/>
    <p:sldId id="264" r:id="rId15"/>
    <p:sldId id="282" r:id="rId16"/>
    <p:sldId id="272" r:id="rId17"/>
    <p:sldId id="268" r:id="rId18"/>
    <p:sldId id="265"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ry Ruff" initials="JR" lastIdx="2" clrIdx="0"/>
  <p:cmAuthor id="2" name="Brian Singer-Towns" initials="BS" lastIdx="11" clrIdx="1">
    <p:extLst>
      <p:ext uri="{19B8F6BF-5375-455C-9EA6-DF929625EA0E}">
        <p15:presenceInfo xmlns:p15="http://schemas.microsoft.com/office/powerpoint/2012/main" userId="S::btowns@smp.org::7259c008-5664-4d8b-97e4-93a4b61f415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09" autoAdjust="0"/>
    <p:restoredTop sz="85986" autoAdjust="0"/>
  </p:normalViewPr>
  <p:slideViewPr>
    <p:cSldViewPr>
      <p:cViewPr>
        <p:scale>
          <a:sx n="100" d="100"/>
          <a:sy n="100" d="100"/>
        </p:scale>
        <p:origin x="1218" y="-120"/>
      </p:cViewPr>
      <p:guideLst>
        <p:guide orient="horz" pos="2160"/>
        <p:guide pos="2880"/>
      </p:guideLst>
    </p:cSldViewPr>
  </p:slideViewPr>
  <p:notesTextViewPr>
    <p:cViewPr>
      <p:scale>
        <a:sx n="100" d="100"/>
        <a:sy n="100" d="100"/>
      </p:scale>
      <p:origin x="0" y="0"/>
    </p:cViewPr>
  </p:notesTextViewPr>
  <p:notesViewPr>
    <p:cSldViewPr>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F9FBF35-D604-3247-8F14-DE363E84DD2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90BEA1E-A0E4-FD41-8A9E-D239540D603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9140DC-7307-6940-9821-3E5B4D608C07}" type="datetimeFigureOut">
              <a:rPr lang="en-US" smtClean="0"/>
              <a:t>12/4/2020</a:t>
            </a:fld>
            <a:endParaRPr lang="en-US" dirty="0"/>
          </a:p>
        </p:txBody>
      </p:sp>
      <p:sp>
        <p:nvSpPr>
          <p:cNvPr id="4" name="Footer Placeholder 3">
            <a:extLst>
              <a:ext uri="{FF2B5EF4-FFF2-40B4-BE49-F238E27FC236}">
                <a16:creationId xmlns:a16="http://schemas.microsoft.com/office/drawing/2014/main" id="{B84587AD-72B8-FF46-BD55-5DBD92BD240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4CC678F-4AEF-0F48-AD90-578991B1F17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ABF54C-42E7-B544-A99D-9691AF2E1856}" type="slidenum">
              <a:rPr lang="en-US" smtClean="0"/>
              <a:t>‹#›</a:t>
            </a:fld>
            <a:endParaRPr lang="en-US" dirty="0"/>
          </a:p>
        </p:txBody>
      </p:sp>
    </p:spTree>
    <p:extLst>
      <p:ext uri="{BB962C8B-B14F-4D97-AF65-F5344CB8AC3E}">
        <p14:creationId xmlns:p14="http://schemas.microsoft.com/office/powerpoint/2010/main" val="4210207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28F2B-10A1-42D5-914E-F298A7E39417}" type="datetimeFigureOut">
              <a:rPr lang="en-US" smtClean="0"/>
              <a:pPr/>
              <a:t>12/4/2020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0DC229-7167-44B8-9A48-0708C090EF13}" type="slidenum">
              <a:rPr lang="en-US" smtClean="0"/>
              <a:pPr/>
              <a:t>‹#›</a:t>
            </a:fld>
            <a:endParaRPr lang="en-US" dirty="0"/>
          </a:p>
        </p:txBody>
      </p:sp>
    </p:spTree>
    <p:extLst>
      <p:ext uri="{BB962C8B-B14F-4D97-AF65-F5344CB8AC3E}">
        <p14:creationId xmlns:p14="http://schemas.microsoft.com/office/powerpoint/2010/main" val="520057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dirty="0"/>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jorisvo/Shutterstock.com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Direct the students to define each of the four Cardinal Virtues. If the students have difficulty, refer them to the definitions and detailed descriptions on pages 339</a:t>
            </a:r>
            <a:r>
              <a:rPr lang="en-US" sz="1200" kern="1200" dirty="0">
                <a:solidFill>
                  <a:schemeClr val="tx1"/>
                </a:solidFill>
                <a:effectLst/>
                <a:latin typeface="+mn-lt"/>
                <a:ea typeface="+mn-ea"/>
                <a:cs typeface="+mn-cs"/>
              </a:rPr>
              <a:t>–</a:t>
            </a:r>
            <a:r>
              <a:rPr lang="en-US" sz="1200" i="0" dirty="0">
                <a:solidFill>
                  <a:schemeClr val="bg1">
                    <a:lumMod val="65000"/>
                  </a:schemeClr>
                </a:solidFill>
              </a:rPr>
              <a:t>342 of the student book.</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10</a:t>
            </a:fld>
            <a:endParaRPr lang="en-US" dirty="0"/>
          </a:p>
        </p:txBody>
      </p:sp>
    </p:spTree>
    <p:extLst>
      <p:ext uri="{BB962C8B-B14F-4D97-AF65-F5344CB8AC3E}">
        <p14:creationId xmlns:p14="http://schemas.microsoft.com/office/powerpoint/2010/main" val="25964929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Renata Sedmakova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a:t>
            </a:r>
            <a:r>
              <a:rPr lang="en-US" sz="1200" i="0" dirty="0">
                <a:solidFill>
                  <a:schemeClr val="bg1">
                    <a:lumMod val="65000"/>
                  </a:schemeClr>
                </a:solidFill>
              </a:rPr>
              <a:t>: Direct the students to define each of the three Theological Virtues. If they have difficulty, refer them to the definitions and detailed descriptions on pages 344</a:t>
            </a:r>
            <a:r>
              <a:rPr lang="en-US" sz="1200" kern="1200" dirty="0">
                <a:solidFill>
                  <a:schemeClr val="tx1"/>
                </a:solidFill>
                <a:effectLst/>
                <a:latin typeface="+mn-lt"/>
                <a:ea typeface="+mn-ea"/>
                <a:cs typeface="+mn-cs"/>
              </a:rPr>
              <a:t>–345</a:t>
            </a:r>
            <a:r>
              <a:rPr lang="en-US" sz="1200" i="0" dirty="0">
                <a:solidFill>
                  <a:schemeClr val="bg1">
                    <a:lumMod val="65000"/>
                  </a:schemeClr>
                </a:solidFill>
              </a:rPr>
              <a:t> of the student book.</a:t>
            </a:r>
            <a:endParaRPr lang="en-US"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11</a:t>
            </a:fld>
            <a:endParaRPr lang="en-US" dirty="0"/>
          </a:p>
        </p:txBody>
      </p:sp>
    </p:spTree>
    <p:extLst>
      <p:ext uri="{BB962C8B-B14F-4D97-AF65-F5344CB8AC3E}">
        <p14:creationId xmlns:p14="http://schemas.microsoft.com/office/powerpoint/2010/main" val="17611360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Have the students discuss this question as a class, in pairs, or in small groups. </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12</a:t>
            </a:fld>
            <a:endParaRPr lang="en-US" dirty="0"/>
          </a:p>
        </p:txBody>
      </p:sp>
    </p:spTree>
    <p:extLst>
      <p:ext uri="{BB962C8B-B14F-4D97-AF65-F5344CB8AC3E}">
        <p14:creationId xmlns:p14="http://schemas.microsoft.com/office/powerpoint/2010/main" val="7498831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Thoom/Shutterstock.com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i="1" dirty="0"/>
              <a:t>Notes</a:t>
            </a:r>
            <a:r>
              <a:rPr lang="en-US" dirty="0"/>
              <a:t>: The students should be familiar with the Seven Sacraments and their effects from previous religion courses. Have them apply that knowledge by asking them, “How do the graces we receive in each sacrament help us to live a moral life?” They can compare their answers to those given in the chart on page 347 of the student book.</a:t>
            </a:r>
            <a:endParaRPr lang="en-US" i="1"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13</a:t>
            </a:fld>
            <a:endParaRPr lang="en-US" dirty="0"/>
          </a:p>
        </p:txBody>
      </p:sp>
    </p:spTree>
    <p:extLst>
      <p:ext uri="{BB962C8B-B14F-4D97-AF65-F5344CB8AC3E}">
        <p14:creationId xmlns:p14="http://schemas.microsoft.com/office/powerpoint/2010/main" val="19578613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MicroStockHub/iStock.com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i="1" dirty="0"/>
              <a:t>Notes</a:t>
            </a:r>
            <a:r>
              <a:rPr lang="en-US" dirty="0"/>
              <a:t>:  Having a conscience is a pretty big deal; the </a:t>
            </a:r>
            <a:r>
              <a:rPr lang="en-US" i="1" dirty="0"/>
              <a:t>Catechism</a:t>
            </a:r>
            <a:r>
              <a:rPr lang="en-US" dirty="0"/>
              <a:t> devotes a whole article to it. But perhaps our awareness of it in our culture has been waning. When was the last time you heard, “What is your conscience telling you about this?” This used to be a common response when someone was having a moral dilemma. Spend some time helping the students understand and process the role of conscience in our life.</a:t>
            </a:r>
          </a:p>
          <a:p>
            <a:endParaRPr lang="en-US" dirty="0"/>
          </a:p>
          <a:p>
            <a:r>
              <a:rPr lang="en-US" dirty="0"/>
              <a:t>This slide makes the point that conscience isn’t only at work when we need to decide whether a course of action is morally right or wrong. Our conscience is at work even before this, alerting us that a particular decision has moral consequences, so we better slow down to consider those consequences. It also helps us assess the moral quality of a particular action after we performed it. If the action was morally bad, our conscience can convict us of the need to seek forgiveness and reconciliation. </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14</a:t>
            </a:fld>
            <a:endParaRPr lang="en-US" dirty="0"/>
          </a:p>
        </p:txBody>
      </p:sp>
    </p:spTree>
    <p:extLst>
      <p:ext uri="{BB962C8B-B14F-4D97-AF65-F5344CB8AC3E}">
        <p14:creationId xmlns:p14="http://schemas.microsoft.com/office/powerpoint/2010/main" val="34844367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lassedesignen/Shutterstock.com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endParaRPr lang="en-US" sz="1200" dirty="0">
              <a:solidFill>
                <a:schemeClr val="bg1">
                  <a:lumMod val="65000"/>
                </a:schemeClr>
              </a:solidFill>
            </a:endParaRPr>
          </a:p>
          <a:p>
            <a:r>
              <a:rPr lang="en-US" i="1" dirty="0"/>
              <a:t>Notes</a:t>
            </a:r>
            <a:r>
              <a:rPr lang="en-US" dirty="0"/>
              <a:t>: The reason for emphasizing what conscience is </a:t>
            </a:r>
            <a:r>
              <a:rPr lang="en-US" i="1" dirty="0"/>
              <a:t>not</a:t>
            </a:r>
            <a:r>
              <a:rPr lang="en-US" dirty="0"/>
              <a:t> is so the students do not mistake a false conscience for their true conscience. Ask the students why each of the bullet items above cannot be their true conscience. Some possible answers:</a:t>
            </a:r>
          </a:p>
          <a:p>
            <a:pPr marL="171450" indent="-171450">
              <a:buFont typeface="Arial" panose="020B0604020202020204" pitchFamily="34" charset="0"/>
              <a:buChar char="•"/>
            </a:pPr>
            <a:r>
              <a:rPr lang="en-US" dirty="0"/>
              <a:t>Conscience is not the opinion of the majority because there have been many times throughout history when a majority of people acted in ways they claimed were morally correct but were against God’s Eternal Law.</a:t>
            </a:r>
          </a:p>
          <a:p>
            <a:pPr marL="171450" indent="-171450">
              <a:buFont typeface="Arial" panose="020B0604020202020204" pitchFamily="34" charset="0"/>
              <a:buChar char="•"/>
            </a:pPr>
            <a:r>
              <a:rPr lang="en-US" dirty="0"/>
              <a:t>Conscience is not just a feeling because feelings are not the final basis for making moral decisions. Something can “feel right” and still be truly wrong. We must use our reason and God’s revealed truth as the basis for our moral decisions.</a:t>
            </a:r>
          </a:p>
          <a:p>
            <a:pPr marL="171450" indent="-171450">
              <a:buFont typeface="Arial" panose="020B0604020202020204" pitchFamily="34" charset="0"/>
              <a:buChar char="•"/>
            </a:pPr>
            <a:r>
              <a:rPr lang="en-US" dirty="0"/>
              <a:t>Conscience is not a voice in our head because “a voice in our head” implies that we are guided by something outside of ourself. Our conscience is not foreign to us; it is part of us.</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15</a:t>
            </a:fld>
            <a:endParaRPr lang="en-US" dirty="0"/>
          </a:p>
        </p:txBody>
      </p:sp>
    </p:spTree>
    <p:extLst>
      <p:ext uri="{BB962C8B-B14F-4D97-AF65-F5344CB8AC3E}">
        <p14:creationId xmlns:p14="http://schemas.microsoft.com/office/powerpoint/2010/main" val="34505944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Sorin Popa / 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i="1" dirty="0"/>
              <a:t>Notes</a:t>
            </a:r>
            <a:r>
              <a:rPr lang="en-US" dirty="0"/>
              <a:t>: This slide is formatted so that the bullet points appear after a second click. Begin by asking the students to brainstorm possible ways to form or educate their conscience. After they have finished, click to show the bullet points on the slide and invite the students to compare and contrast their ideas with those on the slide.</a:t>
            </a:r>
          </a:p>
        </p:txBody>
      </p:sp>
      <p:sp>
        <p:nvSpPr>
          <p:cNvPr id="4" name="Slide Number Placeholder 3"/>
          <p:cNvSpPr>
            <a:spLocks noGrp="1"/>
          </p:cNvSpPr>
          <p:nvPr>
            <p:ph type="sldNum" sz="quarter" idx="10"/>
          </p:nvPr>
        </p:nvSpPr>
        <p:spPr/>
        <p:txBody>
          <a:bodyPr/>
          <a:lstStyle/>
          <a:p>
            <a:fld id="{720DC229-7167-44B8-9A48-0708C090EF13}" type="slidenum">
              <a:rPr lang="en-US" smtClean="0"/>
              <a:pPr/>
              <a:t>16</a:t>
            </a:fld>
            <a:endParaRPr lang="en-US" dirty="0"/>
          </a:p>
        </p:txBody>
      </p:sp>
    </p:spTree>
    <p:extLst>
      <p:ext uri="{BB962C8B-B14F-4D97-AF65-F5344CB8AC3E}">
        <p14:creationId xmlns:p14="http://schemas.microsoft.com/office/powerpoint/2010/main" val="35598790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cheapbooks/Shutterstock.com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r>
              <a:rPr lang="en-US" i="1" dirty="0"/>
              <a:t>Notes</a:t>
            </a:r>
            <a:r>
              <a:rPr lang="en-US" dirty="0"/>
              <a:t>: These bullet points lend themselves to a series of “Why?” questions:</a:t>
            </a:r>
          </a:p>
          <a:p>
            <a:pPr marL="171450" indent="-171450">
              <a:buFont typeface="Arial" panose="020B0604020202020204" pitchFamily="34" charset="0"/>
              <a:buChar char="•"/>
            </a:pPr>
            <a:r>
              <a:rPr lang="en-US" dirty="0"/>
              <a:t>Why must we always obey the judgment of a certain conscience? </a:t>
            </a:r>
            <a:r>
              <a:rPr lang="en-US" i="1" dirty="0"/>
              <a:t>(Not obeying a certain conscience means we will probably be doing something morally wrong.)</a:t>
            </a:r>
          </a:p>
          <a:p>
            <a:pPr marL="171450" indent="-171450">
              <a:buFont typeface="Arial" panose="020B0604020202020204" pitchFamily="34" charset="0"/>
              <a:buChar char="•"/>
            </a:pPr>
            <a:r>
              <a:rPr lang="en-US" dirty="0"/>
              <a:t>Why will it be difficult to follow our conscience at times? </a:t>
            </a:r>
            <a:r>
              <a:rPr lang="en-US" i="1" dirty="0"/>
              <a:t>(Sometimes doing the right thing will not be the easy thing. It may even mean sacrificing popularity, wealth, or our own safety.)</a:t>
            </a:r>
          </a:p>
          <a:p>
            <a:pPr marL="171450" indent="-171450">
              <a:buFont typeface="Arial" panose="020B0604020202020204" pitchFamily="34" charset="0"/>
              <a:buChar char="•"/>
            </a:pPr>
            <a:r>
              <a:rPr lang="en-US" dirty="0"/>
              <a:t>Why is a certain conscience not always a correct conscience? </a:t>
            </a:r>
            <a:r>
              <a:rPr lang="en-US" i="1" dirty="0"/>
              <a:t>(If our conscience has incorrect information, or incomplete information, it may be led to the wrong moral choice.)</a:t>
            </a:r>
          </a:p>
          <a:p>
            <a:pPr marL="171450" indent="-171450">
              <a:buFont typeface="Arial" panose="020B0604020202020204" pitchFamily="34" charset="0"/>
              <a:buChar char="•"/>
            </a:pPr>
            <a:r>
              <a:rPr lang="en-US" dirty="0"/>
              <a:t>Why would we be morally responsible if our conscience led us to an incorrect decision? </a:t>
            </a:r>
            <a:r>
              <a:rPr lang="en-US" i="1" dirty="0"/>
              <a:t>(In most cases, we could have prevented the ignorance that caused our conscience to make the wrong judgment.)</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17</a:t>
            </a:fld>
            <a:endParaRPr lang="en-US" dirty="0"/>
          </a:p>
        </p:txBody>
      </p:sp>
    </p:spTree>
    <p:extLst>
      <p:ext uri="{BB962C8B-B14F-4D97-AF65-F5344CB8AC3E}">
        <p14:creationId xmlns:p14="http://schemas.microsoft.com/office/powerpoint/2010/main" val="2237283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Have the students discuss this question as a class, in pairs, or in small groups. Consider making it a short, written assignment to encourage more serious reflection. This question also appears on page 353 of the student book.</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18</a:t>
            </a:fld>
            <a:endParaRPr lang="en-US" dirty="0"/>
          </a:p>
        </p:txBody>
      </p:sp>
    </p:spTree>
    <p:extLst>
      <p:ext uri="{BB962C8B-B14F-4D97-AF65-F5344CB8AC3E}">
        <p14:creationId xmlns:p14="http://schemas.microsoft.com/office/powerpoint/2010/main" val="2545368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helenaak/iStock.com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Invite the students to reflect on this question, silently, in writing, or through class discussion. </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2</a:t>
            </a:fld>
            <a:endParaRPr lang="en-US" dirty="0"/>
          </a:p>
        </p:txBody>
      </p:sp>
    </p:spTree>
    <p:extLst>
      <p:ext uri="{BB962C8B-B14F-4D97-AF65-F5344CB8AC3E}">
        <p14:creationId xmlns:p14="http://schemas.microsoft.com/office/powerpoint/2010/main" val="2356326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muratart/Shutterstock.com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a:t>
            </a:r>
            <a:r>
              <a:rPr lang="en-US" sz="1200" dirty="0">
                <a:solidFill>
                  <a:schemeClr val="bg1">
                    <a:lumMod val="65000"/>
                  </a:schemeClr>
                </a:solidFill>
              </a:rPr>
              <a:t>: You might wish to reinforce the first bullet point with the students; it was presented at the beginning of the course and is repeated as you approach the end. The primary goal of Christian morality is not to keep people from enjoying life by telling them all the things they can’t do. The goal of Christian morality is to do the things that make us truly happy, healthy, and holy.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You might also ask the students how it feels being part of a team working together on a goal as opposed to working on a goal all by yourself. Most people find it easier and more fun to be part of a team. You might suggest that they think of the Church as another team, a team of people working together on the goal of living their best life, the life they are called to by God.</a:t>
            </a:r>
          </a:p>
        </p:txBody>
      </p:sp>
      <p:sp>
        <p:nvSpPr>
          <p:cNvPr id="4" name="Slide Number Placeholder 3"/>
          <p:cNvSpPr>
            <a:spLocks noGrp="1"/>
          </p:cNvSpPr>
          <p:nvPr>
            <p:ph type="sldNum" sz="quarter" idx="5"/>
          </p:nvPr>
        </p:nvSpPr>
        <p:spPr/>
        <p:txBody>
          <a:bodyPr/>
          <a:lstStyle/>
          <a:p>
            <a:fld id="{720DC229-7167-44B8-9A48-0708C090EF13}" type="slidenum">
              <a:rPr lang="en-US" smtClean="0"/>
              <a:pPr/>
              <a:t>3</a:t>
            </a:fld>
            <a:endParaRPr lang="en-US" dirty="0"/>
          </a:p>
        </p:txBody>
      </p:sp>
    </p:spTree>
    <p:extLst>
      <p:ext uri="{BB962C8B-B14F-4D97-AF65-F5344CB8AC3E}">
        <p14:creationId xmlns:p14="http://schemas.microsoft.com/office/powerpoint/2010/main" val="1473503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DGLimages/Shutterstock.com</a:t>
            </a:r>
            <a:r>
              <a:rPr lang="en-US" dirty="0"/>
              <a:t> </a:t>
            </a:r>
            <a:endParaRPr lang="en-US"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4</a:t>
            </a:fld>
            <a:endParaRPr lang="en-US" dirty="0"/>
          </a:p>
        </p:txBody>
      </p:sp>
    </p:spTree>
    <p:extLst>
      <p:ext uri="{BB962C8B-B14F-4D97-AF65-F5344CB8AC3E}">
        <p14:creationId xmlns:p14="http://schemas.microsoft.com/office/powerpoint/2010/main" val="3968270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t>
            </a:r>
            <a:r>
              <a:rPr lang="en-US" sz="1200" b="0" i="0" u="none" strike="noStrike" kern="1200" dirty="0">
                <a:solidFill>
                  <a:schemeClr val="tx1"/>
                </a:solidFill>
                <a:effectLst/>
                <a:latin typeface="+mn-lt"/>
                <a:ea typeface="+mn-ea"/>
                <a:cs typeface="+mn-cs"/>
              </a:rPr>
              <a:t>Vitaly Khodyrev / 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The bullet points on this slide appear on a second click. Start by asking the students to recall the official, formal vocations recognized by the Church (married life, priest/deacon, consecrated religious, vowed single person). Then ask them, “What are ways that a person in any of these vocations can share God’s love with others?” Hopefully, the students will come up with a wide variety of answers. Then click to reveal the bullet points on the slide. These same points are covered on page 331 of the student book.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solidFill>
                  <a:schemeClr val="bg1">
                    <a:lumMod val="65000"/>
                  </a:schemeClr>
                </a:solidFill>
              </a:rPr>
              <a:t>Clarify that these paths are meant to be broad and inclusive. They involve major commitment. Do the ideas they brainstormed fit in one or more of these paths? Are any of these paths not represented in their brainstormed ideas?</a:t>
            </a:r>
            <a:endParaRPr lang="en-US" i="0"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5</a:t>
            </a:fld>
            <a:endParaRPr lang="en-US" dirty="0"/>
          </a:p>
        </p:txBody>
      </p:sp>
    </p:spTree>
    <p:extLst>
      <p:ext uri="{BB962C8B-B14F-4D97-AF65-F5344CB8AC3E}">
        <p14:creationId xmlns:p14="http://schemas.microsoft.com/office/powerpoint/2010/main" val="1794451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Burkin Denis / 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The </a:t>
            </a:r>
            <a:r>
              <a:rPr lang="en-US" sz="1200" i="1" dirty="0">
                <a:solidFill>
                  <a:schemeClr val="bg1">
                    <a:lumMod val="65000"/>
                  </a:schemeClr>
                </a:solidFill>
              </a:rPr>
              <a:t>Catechism</a:t>
            </a:r>
            <a:r>
              <a:rPr lang="en-US" sz="1200" i="0" dirty="0">
                <a:solidFill>
                  <a:schemeClr val="bg1">
                    <a:lumMod val="65000"/>
                  </a:schemeClr>
                </a:solidFill>
              </a:rPr>
              <a:t> makes the distinction between sanctifying grace, which is habitual, and actual graces (named in the next slide). As a habitual grace, sanctifying grace is always at work in our life, disposing us to live and act in accord with God’s will.</a:t>
            </a:r>
            <a:endParaRPr lang="en-US" i="0"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6</a:t>
            </a:fld>
            <a:endParaRPr lang="en-US" dirty="0"/>
          </a:p>
        </p:txBody>
      </p:sp>
    </p:spTree>
    <p:extLst>
      <p:ext uri="{BB962C8B-B14F-4D97-AF65-F5344CB8AC3E}">
        <p14:creationId xmlns:p14="http://schemas.microsoft.com/office/powerpoint/2010/main" val="135849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PIGAMA/Shutterstock.com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Make this concrete with the students by using specific examples of what these mean for the moral life: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The sacramental grace of the Eucharist is the strength to live God’s will coming from receiving Jesus’ Body and Blood.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The sacramental grace of confession and reconciliation is the commitment to avoid future sin and the freedom of being forgiven.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An example of a special grace or charism might be someone who has the gift of compassionate listening.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Another example of a charism is someone who has the gift of organizing people and events.</a:t>
            </a: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7</a:t>
            </a:fld>
            <a:endParaRPr lang="en-US" dirty="0"/>
          </a:p>
        </p:txBody>
      </p:sp>
    </p:spTree>
    <p:extLst>
      <p:ext uri="{BB962C8B-B14F-4D97-AF65-F5344CB8AC3E}">
        <p14:creationId xmlns:p14="http://schemas.microsoft.com/office/powerpoint/2010/main" val="11504870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SJ Shutter / Shutterstock.com</a:t>
            </a:r>
            <a:r>
              <a:rPr lang="en-US" dirty="0"/>
              <a:t> </a:t>
            </a:r>
            <a:endParaRPr lang="en-US" sz="1200" dirty="0">
              <a:solidFill>
                <a:schemeClr val="bg1">
                  <a:lumMod val="65000"/>
                </a:schemeClr>
              </a:solidFill>
            </a:endParaRPr>
          </a:p>
        </p:txBody>
      </p:sp>
      <p:sp>
        <p:nvSpPr>
          <p:cNvPr id="4" name="Slide Number Placeholder 3"/>
          <p:cNvSpPr>
            <a:spLocks noGrp="1"/>
          </p:cNvSpPr>
          <p:nvPr>
            <p:ph type="sldNum" sz="quarter" idx="10"/>
          </p:nvPr>
        </p:nvSpPr>
        <p:spPr/>
        <p:txBody>
          <a:bodyPr/>
          <a:lstStyle/>
          <a:p>
            <a:fld id="{720DC229-7167-44B8-9A48-0708C090EF13}" type="slidenum">
              <a:rPr lang="en-US" smtClean="0"/>
              <a:pPr/>
              <a:t>8</a:t>
            </a:fld>
            <a:endParaRPr lang="en-US" dirty="0"/>
          </a:p>
        </p:txBody>
      </p:sp>
    </p:spTree>
    <p:extLst>
      <p:ext uri="{BB962C8B-B14F-4D97-AF65-F5344CB8AC3E}">
        <p14:creationId xmlns:p14="http://schemas.microsoft.com/office/powerpoint/2010/main" val="31244540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You might treat this as a personal reflection question and have the students reflect on it privately. Consider making it a short, written assignment to encourage more serious reflection. This question also appears on page 338 of the student book.</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9</a:t>
            </a:fld>
            <a:endParaRPr lang="en-US" dirty="0"/>
          </a:p>
        </p:txBody>
      </p:sp>
    </p:spTree>
    <p:extLst>
      <p:ext uri="{BB962C8B-B14F-4D97-AF65-F5344CB8AC3E}">
        <p14:creationId xmlns:p14="http://schemas.microsoft.com/office/powerpoint/2010/main" val="27721905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2" r:id="rId4"/>
    <p:sldLayoutId id="2147483651" r:id="rId5"/>
    <p:sldLayoutId id="2147483674" r:id="rId6"/>
    <p:sldLayoutId id="2147483652" r:id="rId7"/>
    <p:sldLayoutId id="214748365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p>
            <a:r>
              <a:rPr lang="en-US" sz="3600" dirty="0"/>
              <a:t>Gifts and Guides</a:t>
            </a:r>
          </a:p>
        </p:txBody>
      </p:sp>
      <p:sp>
        <p:nvSpPr>
          <p:cNvPr id="3" name="Subtitle 2"/>
          <p:cNvSpPr txBox="1">
            <a:spLocks/>
          </p:cNvSpPr>
          <p:nvPr/>
        </p:nvSpPr>
        <p:spPr>
          <a:xfrm>
            <a:off x="0" y="3581400"/>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Morality and God’s Love</a:t>
            </a:r>
          </a:p>
          <a:p>
            <a:pPr marL="0" indent="0" algn="ctr">
              <a:buNone/>
            </a:pPr>
            <a:r>
              <a:rPr lang="en-US" dirty="0"/>
              <a:t>Unit 5, Chapter 12</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Document #: TX006866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77529"/>
            <a:ext cx="8229600" cy="838200"/>
          </a:xfrm>
        </p:spPr>
        <p:txBody>
          <a:bodyPr>
            <a:normAutofit/>
          </a:bodyPr>
          <a:lstStyle/>
          <a:p>
            <a:pPr algn="ctr"/>
            <a:r>
              <a:rPr lang="en-US" dirty="0"/>
              <a:t>The Cardinal Virtues</a:t>
            </a:r>
          </a:p>
        </p:txBody>
      </p:sp>
      <p:sp>
        <p:nvSpPr>
          <p:cNvPr id="3" name="Content Placeholder 2"/>
          <p:cNvSpPr>
            <a:spLocks noGrp="1"/>
          </p:cNvSpPr>
          <p:nvPr>
            <p:ph idx="1"/>
          </p:nvPr>
        </p:nvSpPr>
        <p:spPr>
          <a:xfrm>
            <a:off x="5447478" y="1877272"/>
            <a:ext cx="3657600" cy="3913928"/>
          </a:xfrm>
        </p:spPr>
        <p:txBody>
          <a:bodyPr>
            <a:normAutofit lnSpcReduction="10000"/>
          </a:bodyPr>
          <a:lstStyle/>
          <a:p>
            <a:pPr marL="234950" indent="-234950">
              <a:lnSpc>
                <a:spcPct val="114000"/>
              </a:lnSpc>
            </a:pPr>
            <a:r>
              <a:rPr lang="en-US" sz="1900" dirty="0"/>
              <a:t>The Cardinal Virtues are human virtues; that is, we develop them on our own effort with the help of God’s grace.</a:t>
            </a:r>
          </a:p>
          <a:p>
            <a:pPr marL="234950" indent="-234950">
              <a:lnSpc>
                <a:spcPct val="114000"/>
              </a:lnSpc>
            </a:pPr>
            <a:r>
              <a:rPr lang="en-US" sz="1900" dirty="0"/>
              <a:t>These four virtues play a pivotal role in helping us become a person of moral character.</a:t>
            </a:r>
          </a:p>
          <a:p>
            <a:pPr marL="234950" indent="-234950">
              <a:lnSpc>
                <a:spcPct val="114000"/>
              </a:lnSpc>
            </a:pPr>
            <a:r>
              <a:rPr lang="en-US" sz="1900" dirty="0"/>
              <a:t>They guide our intellect and will in making good moral choices.</a:t>
            </a:r>
          </a:p>
        </p:txBody>
      </p:sp>
      <p:grpSp>
        <p:nvGrpSpPr>
          <p:cNvPr id="24" name="Group 23">
            <a:extLst>
              <a:ext uri="{FF2B5EF4-FFF2-40B4-BE49-F238E27FC236}">
                <a16:creationId xmlns:a16="http://schemas.microsoft.com/office/drawing/2014/main" id="{419D9CDA-12FF-1744-BE09-FC9A9ADE9BC0}"/>
              </a:ext>
            </a:extLst>
          </p:cNvPr>
          <p:cNvGrpSpPr/>
          <p:nvPr/>
        </p:nvGrpSpPr>
        <p:grpSpPr>
          <a:xfrm>
            <a:off x="0" y="1937376"/>
            <a:ext cx="5186172" cy="3472824"/>
            <a:chOff x="3957828" y="1752304"/>
            <a:chExt cx="5186172" cy="3472824"/>
          </a:xfrm>
        </p:grpSpPr>
        <p:grpSp>
          <p:nvGrpSpPr>
            <p:cNvPr id="12" name="Group 11">
              <a:extLst>
                <a:ext uri="{FF2B5EF4-FFF2-40B4-BE49-F238E27FC236}">
                  <a16:creationId xmlns:a16="http://schemas.microsoft.com/office/drawing/2014/main" id="{0BA46E71-DE58-AB41-BB7B-C2E5247757E5}"/>
                </a:ext>
              </a:extLst>
            </p:cNvPr>
            <p:cNvGrpSpPr/>
            <p:nvPr/>
          </p:nvGrpSpPr>
          <p:grpSpPr>
            <a:xfrm>
              <a:off x="3962400" y="1752304"/>
              <a:ext cx="2591283" cy="1832244"/>
              <a:chOff x="6019800" y="763323"/>
              <a:chExt cx="2591283" cy="1832244"/>
            </a:xfrm>
          </p:grpSpPr>
          <p:pic>
            <p:nvPicPr>
              <p:cNvPr id="5" name="Picture 4" descr="A picture containing indoor, table, food, sitting&#10;&#10;Description automatically generated">
                <a:extLst>
                  <a:ext uri="{FF2B5EF4-FFF2-40B4-BE49-F238E27FC236}">
                    <a16:creationId xmlns:a16="http://schemas.microsoft.com/office/drawing/2014/main" id="{AEE4BD2D-75D5-184E-BD3A-3ECA676DC4F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19800" y="763323"/>
                <a:ext cx="2590800" cy="1832244"/>
              </a:xfrm>
              <a:prstGeom prst="rect">
                <a:avLst/>
              </a:prstGeom>
            </p:spPr>
          </p:pic>
          <p:sp>
            <p:nvSpPr>
              <p:cNvPr id="8" name="Rectangle 7">
                <a:extLst>
                  <a:ext uri="{FF2B5EF4-FFF2-40B4-BE49-F238E27FC236}">
                    <a16:creationId xmlns:a16="http://schemas.microsoft.com/office/drawing/2014/main" id="{85901D0B-FDA5-8E4E-988C-968058EE843C}"/>
                  </a:ext>
                </a:extLst>
              </p:cNvPr>
              <p:cNvSpPr/>
              <p:nvPr/>
            </p:nvSpPr>
            <p:spPr>
              <a:xfrm>
                <a:off x="6020283" y="2132022"/>
                <a:ext cx="2590800" cy="463545"/>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Prudence</a:t>
                </a:r>
              </a:p>
            </p:txBody>
          </p:sp>
        </p:grpSp>
        <p:grpSp>
          <p:nvGrpSpPr>
            <p:cNvPr id="16" name="Group 15">
              <a:extLst>
                <a:ext uri="{FF2B5EF4-FFF2-40B4-BE49-F238E27FC236}">
                  <a16:creationId xmlns:a16="http://schemas.microsoft.com/office/drawing/2014/main" id="{5BB1A5EB-69F5-974F-93ED-81C59DD979E3}"/>
                </a:ext>
              </a:extLst>
            </p:cNvPr>
            <p:cNvGrpSpPr/>
            <p:nvPr/>
          </p:nvGrpSpPr>
          <p:grpSpPr>
            <a:xfrm>
              <a:off x="3957828" y="3590644"/>
              <a:ext cx="2595372" cy="1634484"/>
              <a:chOff x="6035040" y="2589476"/>
              <a:chExt cx="2595372" cy="1634484"/>
            </a:xfrm>
          </p:grpSpPr>
          <p:pic>
            <p:nvPicPr>
              <p:cNvPr id="10" name="Picture 9" descr="A picture containing indoor, bed, small, sitting&#10;&#10;Description automatically generated">
                <a:extLst>
                  <a:ext uri="{FF2B5EF4-FFF2-40B4-BE49-F238E27FC236}">
                    <a16:creationId xmlns:a16="http://schemas.microsoft.com/office/drawing/2014/main" id="{9BE12568-E87E-2F48-8A38-A787A93EC21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35040" y="2589476"/>
                <a:ext cx="2590800" cy="1631437"/>
              </a:xfrm>
              <a:prstGeom prst="rect">
                <a:avLst/>
              </a:prstGeom>
            </p:spPr>
          </p:pic>
          <p:sp>
            <p:nvSpPr>
              <p:cNvPr id="11" name="Rectangle 10">
                <a:extLst>
                  <a:ext uri="{FF2B5EF4-FFF2-40B4-BE49-F238E27FC236}">
                    <a16:creationId xmlns:a16="http://schemas.microsoft.com/office/drawing/2014/main" id="{D3D11C29-FF1B-3440-9460-CDED0EDFB997}"/>
                  </a:ext>
                </a:extLst>
              </p:cNvPr>
              <p:cNvSpPr/>
              <p:nvPr/>
            </p:nvSpPr>
            <p:spPr>
              <a:xfrm>
                <a:off x="6039612" y="3768083"/>
                <a:ext cx="2590800" cy="455877"/>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Justice</a:t>
                </a:r>
              </a:p>
            </p:txBody>
          </p:sp>
        </p:grpSp>
        <p:pic>
          <p:nvPicPr>
            <p:cNvPr id="14" name="Picture 13" descr="A group of people posing for the camera&#10;&#10;Description automatically generated">
              <a:extLst>
                <a:ext uri="{FF2B5EF4-FFF2-40B4-BE49-F238E27FC236}">
                  <a16:creationId xmlns:a16="http://schemas.microsoft.com/office/drawing/2014/main" id="{C5B15341-CF92-8A44-8432-D051A4C18A2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48628" y="1758395"/>
              <a:ext cx="2590800" cy="1820063"/>
            </a:xfrm>
            <a:prstGeom prst="rect">
              <a:avLst/>
            </a:prstGeom>
          </p:spPr>
        </p:pic>
        <p:sp>
          <p:nvSpPr>
            <p:cNvPr id="15" name="Rectangle 14">
              <a:extLst>
                <a:ext uri="{FF2B5EF4-FFF2-40B4-BE49-F238E27FC236}">
                  <a16:creationId xmlns:a16="http://schemas.microsoft.com/office/drawing/2014/main" id="{4D1BEFB7-83C4-A64A-80D3-D2D5A274221F}"/>
                </a:ext>
              </a:extLst>
            </p:cNvPr>
            <p:cNvSpPr/>
            <p:nvPr/>
          </p:nvSpPr>
          <p:spPr>
            <a:xfrm>
              <a:off x="6544613" y="3122580"/>
              <a:ext cx="2590801" cy="455877"/>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Temperance</a:t>
              </a:r>
            </a:p>
          </p:txBody>
        </p:sp>
        <p:pic>
          <p:nvPicPr>
            <p:cNvPr id="18" name="Picture 17" descr="A picture containing indoor, table, food, sitting&#10;&#10;Description automatically generated">
              <a:extLst>
                <a:ext uri="{FF2B5EF4-FFF2-40B4-BE49-F238E27FC236}">
                  <a16:creationId xmlns:a16="http://schemas.microsoft.com/office/drawing/2014/main" id="{A3854993-6F28-4343-82D9-C9CD029E57E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45580" y="3578458"/>
              <a:ext cx="2590800" cy="1643624"/>
            </a:xfrm>
            <a:prstGeom prst="rect">
              <a:avLst/>
            </a:prstGeom>
          </p:spPr>
        </p:pic>
        <p:sp>
          <p:nvSpPr>
            <p:cNvPr id="23" name="Rectangle 22">
              <a:extLst>
                <a:ext uri="{FF2B5EF4-FFF2-40B4-BE49-F238E27FC236}">
                  <a16:creationId xmlns:a16="http://schemas.microsoft.com/office/drawing/2014/main" id="{B60F1D7C-93A5-D940-8532-4E3B6898CA26}"/>
                </a:ext>
              </a:extLst>
            </p:cNvPr>
            <p:cNvSpPr/>
            <p:nvPr/>
          </p:nvSpPr>
          <p:spPr>
            <a:xfrm>
              <a:off x="6545580" y="4767777"/>
              <a:ext cx="2598420" cy="455877"/>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Fortitude</a:t>
              </a:r>
            </a:p>
          </p:txBody>
        </p:sp>
      </p:grpSp>
      <p:sp>
        <p:nvSpPr>
          <p:cNvPr id="25" name="Rectangle 24">
            <a:extLst>
              <a:ext uri="{FF2B5EF4-FFF2-40B4-BE49-F238E27FC236}">
                <a16:creationId xmlns:a16="http://schemas.microsoft.com/office/drawing/2014/main" id="{15DA7B28-CE32-1E46-BC18-F8113AE1ACD5}"/>
              </a:ext>
            </a:extLst>
          </p:cNvPr>
          <p:cNvSpPr/>
          <p:nvPr/>
        </p:nvSpPr>
        <p:spPr>
          <a:xfrm>
            <a:off x="2586785" y="1724867"/>
            <a:ext cx="45719" cy="346368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199"/>
            <a:ext cx="8229600" cy="838200"/>
          </a:xfrm>
        </p:spPr>
        <p:txBody>
          <a:bodyPr>
            <a:normAutofit/>
          </a:bodyPr>
          <a:lstStyle/>
          <a:p>
            <a:pPr algn="ctr"/>
            <a:r>
              <a:rPr lang="en-US" dirty="0"/>
              <a:t>The Theological Virtues</a:t>
            </a:r>
          </a:p>
        </p:txBody>
      </p:sp>
      <p:sp>
        <p:nvSpPr>
          <p:cNvPr id="5" name="Content Placeholder 2">
            <a:extLst>
              <a:ext uri="{FF2B5EF4-FFF2-40B4-BE49-F238E27FC236}">
                <a16:creationId xmlns:a16="http://schemas.microsoft.com/office/drawing/2014/main" id="{28207B94-0AD4-4CAA-BECA-B5D244CEB348}"/>
              </a:ext>
            </a:extLst>
          </p:cNvPr>
          <p:cNvSpPr txBox="1">
            <a:spLocks/>
          </p:cNvSpPr>
          <p:nvPr/>
        </p:nvSpPr>
        <p:spPr>
          <a:xfrm>
            <a:off x="5562600" y="1676400"/>
            <a:ext cx="3009900" cy="4648200"/>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6538" indent="-236538">
              <a:lnSpc>
                <a:spcPct val="114000"/>
              </a:lnSpc>
            </a:pPr>
            <a:r>
              <a:rPr lang="en-US" sz="2200" dirty="0"/>
              <a:t>The Theological Virtues are the foundation from which all human virtues flow.</a:t>
            </a:r>
          </a:p>
          <a:p>
            <a:pPr marL="236538" indent="-236538">
              <a:lnSpc>
                <a:spcPct val="114000"/>
              </a:lnSpc>
            </a:pPr>
            <a:r>
              <a:rPr lang="en-US" sz="2200" dirty="0"/>
              <a:t>We cannot develop them on our own; they are infused into our soul by God.</a:t>
            </a:r>
          </a:p>
          <a:p>
            <a:pPr marL="236538" indent="-236538">
              <a:lnSpc>
                <a:spcPct val="114000"/>
              </a:lnSpc>
            </a:pPr>
            <a:r>
              <a:rPr lang="en-US" sz="2200" dirty="0"/>
              <a:t>Through them, we</a:t>
            </a:r>
            <a:br>
              <a:rPr lang="en-US" sz="2200" dirty="0"/>
            </a:br>
            <a:r>
              <a:rPr lang="en-US" sz="2200" dirty="0"/>
              <a:t>are drawn into deeper knowledge and relationship with God.</a:t>
            </a:r>
          </a:p>
        </p:txBody>
      </p:sp>
      <p:grpSp>
        <p:nvGrpSpPr>
          <p:cNvPr id="16" name="Group 15">
            <a:extLst>
              <a:ext uri="{FF2B5EF4-FFF2-40B4-BE49-F238E27FC236}">
                <a16:creationId xmlns:a16="http://schemas.microsoft.com/office/drawing/2014/main" id="{EA3C4286-6FCF-0341-995A-9030DB0ABF0B}"/>
              </a:ext>
            </a:extLst>
          </p:cNvPr>
          <p:cNvGrpSpPr/>
          <p:nvPr/>
        </p:nvGrpSpPr>
        <p:grpSpPr>
          <a:xfrm>
            <a:off x="0" y="1676400"/>
            <a:ext cx="5486400" cy="3771900"/>
            <a:chOff x="457200" y="1752600"/>
            <a:chExt cx="5486400" cy="3771900"/>
          </a:xfrm>
        </p:grpSpPr>
        <p:pic>
          <p:nvPicPr>
            <p:cNvPr id="6" name="Picture 5" descr="A person standing in a room&#10;&#10;Description automatically generated">
              <a:extLst>
                <a:ext uri="{FF2B5EF4-FFF2-40B4-BE49-F238E27FC236}">
                  <a16:creationId xmlns:a16="http://schemas.microsoft.com/office/drawing/2014/main" id="{C03B2F9A-6D9B-6A40-A4FD-3B5F16264D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 y="1752600"/>
              <a:ext cx="1828800" cy="3771900"/>
            </a:xfrm>
            <a:prstGeom prst="rect">
              <a:avLst/>
            </a:prstGeom>
          </p:spPr>
        </p:pic>
        <p:sp>
          <p:nvSpPr>
            <p:cNvPr id="7" name="Rectangle 6">
              <a:extLst>
                <a:ext uri="{FF2B5EF4-FFF2-40B4-BE49-F238E27FC236}">
                  <a16:creationId xmlns:a16="http://schemas.microsoft.com/office/drawing/2014/main" id="{F66D609B-8424-4B46-BB16-AED4107D182B}"/>
                </a:ext>
              </a:extLst>
            </p:cNvPr>
            <p:cNvSpPr/>
            <p:nvPr/>
          </p:nvSpPr>
          <p:spPr>
            <a:xfrm>
              <a:off x="457200" y="5068623"/>
              <a:ext cx="1828800" cy="455877"/>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Faith</a:t>
              </a:r>
            </a:p>
          </p:txBody>
        </p:sp>
        <p:pic>
          <p:nvPicPr>
            <p:cNvPr id="11" name="Picture 10" descr="A person taking a selfie&#10;&#10;Description automatically generated">
              <a:extLst>
                <a:ext uri="{FF2B5EF4-FFF2-40B4-BE49-F238E27FC236}">
                  <a16:creationId xmlns:a16="http://schemas.microsoft.com/office/drawing/2014/main" id="{A434A13A-B4E8-214D-8FB4-AC2889BAECF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86000" y="1752600"/>
              <a:ext cx="1828800" cy="3771900"/>
            </a:xfrm>
            <a:prstGeom prst="rect">
              <a:avLst/>
            </a:prstGeom>
          </p:spPr>
        </p:pic>
        <p:sp>
          <p:nvSpPr>
            <p:cNvPr id="12" name="Rectangle 11">
              <a:extLst>
                <a:ext uri="{FF2B5EF4-FFF2-40B4-BE49-F238E27FC236}">
                  <a16:creationId xmlns:a16="http://schemas.microsoft.com/office/drawing/2014/main" id="{9C72DCD1-6040-1C43-8626-0797C5593683}"/>
                </a:ext>
              </a:extLst>
            </p:cNvPr>
            <p:cNvSpPr/>
            <p:nvPr/>
          </p:nvSpPr>
          <p:spPr>
            <a:xfrm>
              <a:off x="2286000" y="5068623"/>
              <a:ext cx="1828800" cy="455877"/>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Hope</a:t>
              </a:r>
            </a:p>
          </p:txBody>
        </p:sp>
        <p:pic>
          <p:nvPicPr>
            <p:cNvPr id="14" name="Picture 13" descr="A picture containing indoor, sitting, child, building&#10;&#10;Description automatically generated">
              <a:extLst>
                <a:ext uri="{FF2B5EF4-FFF2-40B4-BE49-F238E27FC236}">
                  <a16:creationId xmlns:a16="http://schemas.microsoft.com/office/drawing/2014/main" id="{E779B159-1B6C-1E48-BC98-CAC41E26949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14800" y="1752600"/>
              <a:ext cx="1828800" cy="3771900"/>
            </a:xfrm>
            <a:prstGeom prst="rect">
              <a:avLst/>
            </a:prstGeom>
          </p:spPr>
        </p:pic>
        <p:sp>
          <p:nvSpPr>
            <p:cNvPr id="15" name="Rectangle 14">
              <a:extLst>
                <a:ext uri="{FF2B5EF4-FFF2-40B4-BE49-F238E27FC236}">
                  <a16:creationId xmlns:a16="http://schemas.microsoft.com/office/drawing/2014/main" id="{8CA55767-4302-D747-B978-E1921EC7064F}"/>
                </a:ext>
              </a:extLst>
            </p:cNvPr>
            <p:cNvSpPr/>
            <p:nvPr/>
          </p:nvSpPr>
          <p:spPr>
            <a:xfrm>
              <a:off x="4114800" y="5068622"/>
              <a:ext cx="1828800" cy="455877"/>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Love</a:t>
              </a:r>
            </a:p>
          </p:txBody>
        </p:sp>
      </p:grpSp>
    </p:spTree>
    <p:extLst>
      <p:ext uri="{BB962C8B-B14F-4D97-AF65-F5344CB8AC3E}">
        <p14:creationId xmlns:p14="http://schemas.microsoft.com/office/powerpoint/2010/main" val="4365379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27799A8A-6054-9048-BAD0-2CD88AD3784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
        <p:nvSpPr>
          <p:cNvPr id="5" name="Title 1">
            <a:extLst>
              <a:ext uri="{FF2B5EF4-FFF2-40B4-BE49-F238E27FC236}">
                <a16:creationId xmlns:a16="http://schemas.microsoft.com/office/drawing/2014/main" id="{858EA6B8-56E5-C946-ACF1-7F229DEF08C7}"/>
              </a:ext>
            </a:extLst>
          </p:cNvPr>
          <p:cNvSpPr txBox="1">
            <a:spLocks/>
          </p:cNvSpPr>
          <p:nvPr/>
        </p:nvSpPr>
        <p:spPr>
          <a:xfrm>
            <a:off x="2590800" y="1371600"/>
            <a:ext cx="58674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Discuss: Virtues</a:t>
            </a:r>
          </a:p>
        </p:txBody>
      </p:sp>
      <p:sp>
        <p:nvSpPr>
          <p:cNvPr id="6" name="Content Placeholder 2">
            <a:extLst>
              <a:ext uri="{FF2B5EF4-FFF2-40B4-BE49-F238E27FC236}">
                <a16:creationId xmlns:a16="http://schemas.microsoft.com/office/drawing/2014/main" id="{98101C8C-3EC0-2E43-BA04-8D99347683EB}"/>
              </a:ext>
            </a:extLst>
          </p:cNvPr>
          <p:cNvSpPr txBox="1">
            <a:spLocks/>
          </p:cNvSpPr>
          <p:nvPr/>
        </p:nvSpPr>
        <p:spPr>
          <a:xfrm>
            <a:off x="2743200" y="1994388"/>
            <a:ext cx="4876800" cy="28692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None/>
            </a:pPr>
            <a:r>
              <a:rPr lang="en-US" dirty="0"/>
              <a:t>Which of the Cardinal Virtues or the Theological Virtues do you need most in your life right now?</a:t>
            </a:r>
          </a:p>
        </p:txBody>
      </p:sp>
    </p:spTree>
    <p:extLst>
      <p:ext uri="{BB962C8B-B14F-4D97-AF65-F5344CB8AC3E}">
        <p14:creationId xmlns:p14="http://schemas.microsoft.com/office/powerpoint/2010/main" val="25149052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room, shirt&#10;&#10;Description automatically generated">
            <a:extLst>
              <a:ext uri="{FF2B5EF4-FFF2-40B4-BE49-F238E27FC236}">
                <a16:creationId xmlns:a16="http://schemas.microsoft.com/office/drawing/2014/main" id="{3934B3B3-57A8-ED45-87F4-D20CF51F90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 y="1333500"/>
            <a:ext cx="4352192" cy="4191000"/>
          </a:xfrm>
          <a:prstGeom prst="rect">
            <a:avLst/>
          </a:prstGeom>
        </p:spPr>
      </p:pic>
      <p:sp>
        <p:nvSpPr>
          <p:cNvPr id="2" name="Title 1"/>
          <p:cNvSpPr>
            <a:spLocks noGrp="1"/>
          </p:cNvSpPr>
          <p:nvPr>
            <p:ph type="title"/>
          </p:nvPr>
        </p:nvSpPr>
        <p:spPr>
          <a:xfrm>
            <a:off x="457200" y="895350"/>
            <a:ext cx="8229600" cy="685800"/>
          </a:xfrm>
        </p:spPr>
        <p:txBody>
          <a:bodyPr/>
          <a:lstStyle/>
          <a:p>
            <a:pPr algn="ctr"/>
            <a:r>
              <a:rPr lang="en-US" dirty="0"/>
              <a:t>The Sacraments and the Moral Life</a:t>
            </a:r>
          </a:p>
        </p:txBody>
      </p:sp>
      <p:sp>
        <p:nvSpPr>
          <p:cNvPr id="3" name="Content Placeholder 2"/>
          <p:cNvSpPr>
            <a:spLocks noGrp="1"/>
          </p:cNvSpPr>
          <p:nvPr>
            <p:ph idx="1"/>
          </p:nvPr>
        </p:nvSpPr>
        <p:spPr>
          <a:xfrm>
            <a:off x="4384022" y="1752600"/>
            <a:ext cx="4495799" cy="4419600"/>
          </a:xfrm>
        </p:spPr>
        <p:txBody>
          <a:bodyPr>
            <a:normAutofit lnSpcReduction="10000"/>
          </a:bodyPr>
          <a:lstStyle/>
          <a:p>
            <a:pPr marL="0" indent="0">
              <a:lnSpc>
                <a:spcPct val="114000"/>
              </a:lnSpc>
              <a:buNone/>
            </a:pPr>
            <a:r>
              <a:rPr lang="en-US" dirty="0"/>
              <a:t>Receiving the sacraments is necessary for our salvation</a:t>
            </a:r>
            <a:br>
              <a:rPr lang="en-US" dirty="0"/>
            </a:br>
            <a:r>
              <a:rPr lang="en-US" dirty="0"/>
              <a:t>and for living a moral life.</a:t>
            </a:r>
          </a:p>
          <a:p>
            <a:pPr marL="236538" indent="-236538">
              <a:lnSpc>
                <a:spcPct val="114000"/>
              </a:lnSpc>
            </a:pPr>
            <a:r>
              <a:rPr lang="en-US" dirty="0"/>
              <a:t>Baptism</a:t>
            </a:r>
          </a:p>
          <a:p>
            <a:pPr marL="236538" indent="-236538">
              <a:lnSpc>
                <a:spcPct val="114000"/>
              </a:lnSpc>
            </a:pPr>
            <a:r>
              <a:rPr lang="en-US" dirty="0"/>
              <a:t>Confirmation</a:t>
            </a:r>
          </a:p>
          <a:p>
            <a:pPr marL="236538" indent="-236538">
              <a:lnSpc>
                <a:spcPct val="114000"/>
              </a:lnSpc>
            </a:pPr>
            <a:r>
              <a:rPr lang="en-US" dirty="0"/>
              <a:t>The Eucharist</a:t>
            </a:r>
          </a:p>
          <a:p>
            <a:pPr marL="236538" indent="-236538">
              <a:lnSpc>
                <a:spcPct val="114000"/>
              </a:lnSpc>
            </a:pPr>
            <a:r>
              <a:rPr lang="en-US" dirty="0"/>
              <a:t>Penance and Reconciliation</a:t>
            </a:r>
          </a:p>
          <a:p>
            <a:pPr marL="236538" indent="-236538">
              <a:lnSpc>
                <a:spcPct val="114000"/>
              </a:lnSpc>
            </a:pPr>
            <a:r>
              <a:rPr lang="en-US" dirty="0"/>
              <a:t>Anointing of the Sick</a:t>
            </a:r>
          </a:p>
          <a:p>
            <a:pPr marL="236538" indent="-236538">
              <a:lnSpc>
                <a:spcPct val="114000"/>
              </a:lnSpc>
            </a:pPr>
            <a:r>
              <a:rPr lang="en-US" dirty="0"/>
              <a:t>Matrimony</a:t>
            </a:r>
          </a:p>
          <a:p>
            <a:pPr marL="236538" indent="-236538">
              <a:lnSpc>
                <a:spcPct val="114000"/>
              </a:lnSpc>
            </a:pPr>
            <a:r>
              <a:rPr lang="en-US" dirty="0"/>
              <a:t>Holy Orders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3656" y="857693"/>
            <a:ext cx="8229600" cy="685800"/>
          </a:xfrm>
        </p:spPr>
        <p:txBody>
          <a:bodyPr>
            <a:normAutofit/>
          </a:bodyPr>
          <a:lstStyle/>
          <a:p>
            <a:pPr algn="ctr"/>
            <a:r>
              <a:rPr lang="en-US" dirty="0"/>
              <a:t>Conscience: Our Moral Guide</a:t>
            </a:r>
          </a:p>
        </p:txBody>
      </p:sp>
      <p:sp>
        <p:nvSpPr>
          <p:cNvPr id="3" name="Content Placeholder 2"/>
          <p:cNvSpPr>
            <a:spLocks noGrp="1"/>
          </p:cNvSpPr>
          <p:nvPr>
            <p:ph idx="1"/>
          </p:nvPr>
        </p:nvSpPr>
        <p:spPr>
          <a:xfrm>
            <a:off x="4495800" y="1752600"/>
            <a:ext cx="4343400" cy="4648200"/>
          </a:xfrm>
        </p:spPr>
        <p:txBody>
          <a:bodyPr>
            <a:normAutofit fontScale="85000" lnSpcReduction="10000"/>
          </a:bodyPr>
          <a:lstStyle/>
          <a:p>
            <a:pPr marL="231775" indent="-231775">
              <a:lnSpc>
                <a:spcPct val="124000"/>
              </a:lnSpc>
            </a:pPr>
            <a:r>
              <a:rPr lang="en-US" dirty="0"/>
              <a:t>Conscience is our “inner voice” guided by reason and Divine Law.</a:t>
            </a:r>
          </a:p>
          <a:p>
            <a:pPr marL="231775" indent="-231775">
              <a:lnSpc>
                <a:spcPct val="124000"/>
              </a:lnSpc>
            </a:pPr>
            <a:r>
              <a:rPr lang="en-US" dirty="0"/>
              <a:t>It is at work at all stages of moral decision-making:</a:t>
            </a:r>
          </a:p>
          <a:p>
            <a:pPr lvl="1">
              <a:lnSpc>
                <a:spcPct val="124000"/>
              </a:lnSpc>
              <a:buFont typeface="Courier New" panose="02070309020205020404" pitchFamily="49" charset="0"/>
              <a:buChar char="o"/>
            </a:pPr>
            <a:r>
              <a:rPr lang="en-US" dirty="0"/>
              <a:t>recognizing that a particular decision has moral consequences</a:t>
            </a:r>
          </a:p>
          <a:p>
            <a:pPr lvl="1">
              <a:lnSpc>
                <a:spcPct val="124000"/>
              </a:lnSpc>
              <a:buFont typeface="Courier New" panose="02070309020205020404" pitchFamily="49" charset="0"/>
              <a:buChar char="o"/>
            </a:pPr>
            <a:r>
              <a:rPr lang="en-US" dirty="0"/>
              <a:t>helping us to make judgments about the best moral course of action</a:t>
            </a:r>
          </a:p>
          <a:p>
            <a:pPr lvl="1">
              <a:lnSpc>
                <a:spcPct val="124000"/>
              </a:lnSpc>
              <a:buFont typeface="Courier New" panose="02070309020205020404" pitchFamily="49" charset="0"/>
              <a:buChar char="o"/>
            </a:pPr>
            <a:r>
              <a:rPr lang="en-US" dirty="0"/>
              <a:t>judging the moral correctness of a particular act</a:t>
            </a:r>
          </a:p>
        </p:txBody>
      </p:sp>
      <p:pic>
        <p:nvPicPr>
          <p:cNvPr id="5" name="Picture 4" descr="A close up of a clock&#10;&#10;Description automatically generated">
            <a:extLst>
              <a:ext uri="{FF2B5EF4-FFF2-40B4-BE49-F238E27FC236}">
                <a16:creationId xmlns:a16="http://schemas.microsoft.com/office/drawing/2014/main" id="{65BF4365-97D5-964C-84DA-C85F735A99A1}"/>
              </a:ext>
            </a:extLst>
          </p:cNvPr>
          <p:cNvPicPr>
            <a:picLocks noChangeAspect="1"/>
          </p:cNvPicPr>
          <p:nvPr/>
        </p:nvPicPr>
        <p:blipFill rotWithShape="1">
          <a:blip r:embed="rId3">
            <a:extLst>
              <a:ext uri="{28A0092B-C50C-407E-A947-70E740481C1C}">
                <a14:useLocalDpi xmlns:a14="http://schemas.microsoft.com/office/drawing/2010/main" val="0"/>
              </a:ext>
            </a:extLst>
          </a:blip>
          <a:srcRect l="10392" r="7115"/>
          <a:stretch/>
        </p:blipFill>
        <p:spPr>
          <a:xfrm>
            <a:off x="0" y="1828800"/>
            <a:ext cx="4343400" cy="36195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988114"/>
            <a:ext cx="8229600" cy="685800"/>
          </a:xfrm>
        </p:spPr>
        <p:txBody>
          <a:bodyPr>
            <a:normAutofit/>
          </a:bodyPr>
          <a:lstStyle/>
          <a:p>
            <a:r>
              <a:rPr lang="en-US" dirty="0"/>
              <a:t>What Conscience Is Not</a:t>
            </a:r>
          </a:p>
        </p:txBody>
      </p:sp>
      <p:sp>
        <p:nvSpPr>
          <p:cNvPr id="3" name="Content Placeholder 2"/>
          <p:cNvSpPr>
            <a:spLocks noGrp="1"/>
          </p:cNvSpPr>
          <p:nvPr>
            <p:ph idx="1"/>
          </p:nvPr>
        </p:nvSpPr>
        <p:spPr>
          <a:xfrm>
            <a:off x="762000" y="1902514"/>
            <a:ext cx="3429000" cy="4345886"/>
          </a:xfrm>
        </p:spPr>
        <p:txBody>
          <a:bodyPr>
            <a:normAutofit/>
          </a:bodyPr>
          <a:lstStyle/>
          <a:p>
            <a:pPr marL="0" indent="0">
              <a:lnSpc>
                <a:spcPct val="114000"/>
              </a:lnSpc>
              <a:buNone/>
            </a:pPr>
            <a:r>
              <a:rPr lang="en-US" dirty="0"/>
              <a:t>Conscience is not:</a:t>
            </a:r>
          </a:p>
          <a:p>
            <a:pPr marL="231775" indent="-231775">
              <a:lnSpc>
                <a:spcPct val="114000"/>
              </a:lnSpc>
            </a:pPr>
            <a:r>
              <a:rPr lang="en-US" dirty="0"/>
              <a:t>the opinion of the majority</a:t>
            </a:r>
          </a:p>
          <a:p>
            <a:pPr marL="231775" indent="-231775">
              <a:lnSpc>
                <a:spcPct val="114000"/>
              </a:lnSpc>
            </a:pPr>
            <a:r>
              <a:rPr lang="en-US" dirty="0"/>
              <a:t>just a feeling</a:t>
            </a:r>
          </a:p>
          <a:p>
            <a:pPr marL="231775" indent="-231775">
              <a:lnSpc>
                <a:spcPct val="114000"/>
              </a:lnSpc>
            </a:pPr>
            <a:r>
              <a:rPr lang="en-US" dirty="0"/>
              <a:t>a voice in our head</a:t>
            </a:r>
          </a:p>
        </p:txBody>
      </p:sp>
      <p:pic>
        <p:nvPicPr>
          <p:cNvPr id="5" name="Picture 4" descr="A person holding a sign&#10;&#10;Description automatically generated">
            <a:extLst>
              <a:ext uri="{FF2B5EF4-FFF2-40B4-BE49-F238E27FC236}">
                <a16:creationId xmlns:a16="http://schemas.microsoft.com/office/drawing/2014/main" id="{DC4009A4-5760-304B-8B58-C2352719B9BA}"/>
              </a:ext>
            </a:extLst>
          </p:cNvPr>
          <p:cNvPicPr>
            <a:picLocks noChangeAspect="1"/>
          </p:cNvPicPr>
          <p:nvPr/>
        </p:nvPicPr>
        <p:blipFill rotWithShape="1">
          <a:blip r:embed="rId3">
            <a:extLst>
              <a:ext uri="{28A0092B-C50C-407E-A947-70E740481C1C}">
                <a14:useLocalDpi xmlns:a14="http://schemas.microsoft.com/office/drawing/2010/main" val="0"/>
              </a:ext>
            </a:extLst>
          </a:blip>
          <a:srcRect l="15033" r="15686"/>
          <a:stretch/>
        </p:blipFill>
        <p:spPr>
          <a:xfrm>
            <a:off x="4343400" y="1925551"/>
            <a:ext cx="4038600" cy="3886200"/>
          </a:xfrm>
          <a:prstGeom prst="rect">
            <a:avLst/>
          </a:prstGeom>
        </p:spPr>
      </p:pic>
    </p:spTree>
    <p:extLst>
      <p:ext uri="{BB962C8B-B14F-4D97-AF65-F5344CB8AC3E}">
        <p14:creationId xmlns:p14="http://schemas.microsoft.com/office/powerpoint/2010/main" val="41867995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914400"/>
            <a:ext cx="8229600" cy="685800"/>
          </a:xfrm>
        </p:spPr>
        <p:txBody>
          <a:bodyPr>
            <a:normAutofit/>
          </a:bodyPr>
          <a:lstStyle/>
          <a:p>
            <a:pPr algn="ctr"/>
            <a:r>
              <a:rPr lang="en-US" dirty="0"/>
              <a:t>Forming Our Conscience</a:t>
            </a:r>
          </a:p>
        </p:txBody>
      </p:sp>
      <p:sp>
        <p:nvSpPr>
          <p:cNvPr id="3" name="Content Placeholder 2"/>
          <p:cNvSpPr>
            <a:spLocks noGrp="1"/>
          </p:cNvSpPr>
          <p:nvPr>
            <p:ph idx="1"/>
          </p:nvPr>
        </p:nvSpPr>
        <p:spPr>
          <a:xfrm>
            <a:off x="4419600" y="1676400"/>
            <a:ext cx="4343400" cy="4572000"/>
          </a:xfrm>
        </p:spPr>
        <p:txBody>
          <a:bodyPr>
            <a:normAutofit fontScale="92500"/>
          </a:bodyPr>
          <a:lstStyle/>
          <a:p>
            <a:pPr marL="0" indent="0">
              <a:lnSpc>
                <a:spcPct val="124000"/>
              </a:lnSpc>
              <a:buNone/>
            </a:pPr>
            <a:r>
              <a:rPr lang="en-US" dirty="0"/>
              <a:t>It is important to have a well-formed conscience. Some ways to form your conscience are:</a:t>
            </a:r>
          </a:p>
          <a:p>
            <a:pPr marL="231775" indent="-231775">
              <a:lnSpc>
                <a:spcPct val="124000"/>
              </a:lnSpc>
            </a:pPr>
            <a:r>
              <a:rPr lang="en-US" dirty="0"/>
              <a:t>study Church teaching</a:t>
            </a:r>
          </a:p>
          <a:p>
            <a:pPr marL="231775" indent="-231775">
              <a:lnSpc>
                <a:spcPct val="124000"/>
              </a:lnSpc>
            </a:pPr>
            <a:r>
              <a:rPr lang="en-US" dirty="0"/>
              <a:t>read Scripture</a:t>
            </a:r>
          </a:p>
          <a:p>
            <a:pPr marL="231775" indent="-231775">
              <a:lnSpc>
                <a:spcPct val="124000"/>
              </a:lnSpc>
            </a:pPr>
            <a:r>
              <a:rPr lang="en-US" dirty="0"/>
              <a:t>examine your moral choices</a:t>
            </a:r>
            <a:br>
              <a:rPr lang="en-US" dirty="0"/>
            </a:br>
            <a:r>
              <a:rPr lang="en-US" dirty="0"/>
              <a:t>at the end of the day or week</a:t>
            </a:r>
          </a:p>
          <a:p>
            <a:pPr marL="231775" indent="-231775">
              <a:lnSpc>
                <a:spcPct val="124000"/>
              </a:lnSpc>
            </a:pPr>
            <a:r>
              <a:rPr lang="en-US" dirty="0"/>
              <a:t>read the lives of the saints</a:t>
            </a:r>
          </a:p>
          <a:p>
            <a:pPr marL="231775" indent="-231775">
              <a:lnSpc>
                <a:spcPct val="124000"/>
              </a:lnSpc>
            </a:pPr>
            <a:r>
              <a:rPr lang="en-US" dirty="0"/>
              <a:t>regularly receive the sacraments</a:t>
            </a:r>
          </a:p>
        </p:txBody>
      </p:sp>
      <p:pic>
        <p:nvPicPr>
          <p:cNvPr id="5" name="Picture 4" descr="A picture containing person, outdoor, sitting, grass&#10;&#10;Description automatically generated">
            <a:extLst>
              <a:ext uri="{FF2B5EF4-FFF2-40B4-BE49-F238E27FC236}">
                <a16:creationId xmlns:a16="http://schemas.microsoft.com/office/drawing/2014/main" id="{7CBEEE9D-4CEB-5241-887D-FA5B57532D16}"/>
              </a:ext>
            </a:extLst>
          </p:cNvPr>
          <p:cNvPicPr>
            <a:picLocks noChangeAspect="1"/>
          </p:cNvPicPr>
          <p:nvPr/>
        </p:nvPicPr>
        <p:blipFill rotWithShape="1">
          <a:blip r:embed="rId3">
            <a:extLst>
              <a:ext uri="{28A0092B-C50C-407E-A947-70E740481C1C}">
                <a14:useLocalDpi xmlns:a14="http://schemas.microsoft.com/office/drawing/2010/main" val="0"/>
              </a:ext>
            </a:extLst>
          </a:blip>
          <a:srcRect l="9202"/>
          <a:stretch/>
        </p:blipFill>
        <p:spPr>
          <a:xfrm>
            <a:off x="0" y="1828799"/>
            <a:ext cx="3962400" cy="2891113"/>
          </a:xfrm>
          <a:prstGeom prst="rect">
            <a:avLst/>
          </a:prstGeom>
        </p:spPr>
      </p:pic>
    </p:spTree>
    <p:extLst>
      <p:ext uri="{BB962C8B-B14F-4D97-AF65-F5344CB8AC3E}">
        <p14:creationId xmlns:p14="http://schemas.microsoft.com/office/powerpoint/2010/main" val="3361222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4038600" y="1752600"/>
            <a:ext cx="4470398" cy="4991838"/>
          </a:xfrm>
        </p:spPr>
        <p:txBody>
          <a:bodyPr>
            <a:normAutofit/>
          </a:bodyPr>
          <a:lstStyle/>
          <a:p>
            <a:pPr marL="231775" indent="-231775">
              <a:lnSpc>
                <a:spcPct val="114000"/>
              </a:lnSpc>
            </a:pPr>
            <a:r>
              <a:rPr lang="en-US" dirty="0"/>
              <a:t>We must always obey</a:t>
            </a:r>
            <a:br>
              <a:rPr lang="en-US" dirty="0"/>
            </a:br>
            <a:r>
              <a:rPr lang="en-US" dirty="0"/>
              <a:t>the judgment of a certain conscience.</a:t>
            </a:r>
          </a:p>
          <a:p>
            <a:pPr marL="231775" indent="-231775">
              <a:lnSpc>
                <a:spcPct val="114000"/>
              </a:lnSpc>
            </a:pPr>
            <a:r>
              <a:rPr lang="en-US" dirty="0"/>
              <a:t>At times it will be difficult</a:t>
            </a:r>
            <a:br>
              <a:rPr lang="en-US" dirty="0"/>
            </a:br>
            <a:r>
              <a:rPr lang="en-US" dirty="0"/>
              <a:t>to follow our conscience.</a:t>
            </a:r>
          </a:p>
          <a:p>
            <a:pPr marL="231775" indent="-231775">
              <a:lnSpc>
                <a:spcPct val="114000"/>
              </a:lnSpc>
            </a:pPr>
            <a:r>
              <a:rPr lang="en-US" dirty="0"/>
              <a:t>A certain conscience is not always a correct conscience.</a:t>
            </a:r>
          </a:p>
          <a:p>
            <a:pPr marL="231775" indent="-231775">
              <a:lnSpc>
                <a:spcPct val="114000"/>
              </a:lnSpc>
            </a:pPr>
            <a:r>
              <a:rPr lang="en-US" dirty="0"/>
              <a:t>Even when our conscience</a:t>
            </a:r>
            <a:br>
              <a:rPr lang="en-US" dirty="0"/>
            </a:br>
            <a:r>
              <a:rPr lang="en-US" dirty="0"/>
              <a:t>is incorrect, we are usually</a:t>
            </a:r>
            <a:br>
              <a:rPr lang="en-US" dirty="0"/>
            </a:br>
            <a:r>
              <a:rPr lang="en-US" dirty="0"/>
              <a:t>at least partially responsible.</a:t>
            </a:r>
          </a:p>
        </p:txBody>
      </p:sp>
      <p:sp>
        <p:nvSpPr>
          <p:cNvPr id="2" name="Title 1"/>
          <p:cNvSpPr>
            <a:spLocks noGrp="1"/>
          </p:cNvSpPr>
          <p:nvPr>
            <p:ph type="body" sz="quarter" idx="12"/>
          </p:nvPr>
        </p:nvSpPr>
        <p:spPr>
          <a:xfrm>
            <a:off x="914400" y="1027962"/>
            <a:ext cx="7315200" cy="609600"/>
          </a:xfrm>
        </p:spPr>
        <p:txBody>
          <a:bodyPr>
            <a:normAutofit/>
          </a:bodyPr>
          <a:lstStyle/>
          <a:p>
            <a:pPr algn="ctr">
              <a:lnSpc>
                <a:spcPct val="90000"/>
              </a:lnSpc>
            </a:pPr>
            <a:r>
              <a:rPr lang="en-US" dirty="0"/>
              <a:t>Obeying Your Conscience</a:t>
            </a:r>
          </a:p>
        </p:txBody>
      </p:sp>
      <p:pic>
        <p:nvPicPr>
          <p:cNvPr id="6" name="Picture 5" descr="A picture containing person, outdoor, grass, young&#10;&#10;Description automatically generated">
            <a:extLst>
              <a:ext uri="{FF2B5EF4-FFF2-40B4-BE49-F238E27FC236}">
                <a16:creationId xmlns:a16="http://schemas.microsoft.com/office/drawing/2014/main" id="{A9211B35-3FE0-EE4F-A928-52535CFC1828}"/>
              </a:ext>
            </a:extLst>
          </p:cNvPr>
          <p:cNvPicPr>
            <a:picLocks noChangeAspect="1"/>
          </p:cNvPicPr>
          <p:nvPr/>
        </p:nvPicPr>
        <p:blipFill rotWithShape="1">
          <a:blip r:embed="rId3">
            <a:extLst>
              <a:ext uri="{28A0092B-C50C-407E-A947-70E740481C1C}">
                <a14:useLocalDpi xmlns:a14="http://schemas.microsoft.com/office/drawing/2010/main" val="0"/>
              </a:ext>
            </a:extLst>
          </a:blip>
          <a:srcRect l="10300" r="9700"/>
          <a:stretch/>
        </p:blipFill>
        <p:spPr>
          <a:xfrm>
            <a:off x="0" y="1905000"/>
            <a:ext cx="3901440" cy="2743200"/>
          </a:xfrm>
          <a:prstGeom prst="rect">
            <a:avLst/>
          </a:prstGeom>
        </p:spPr>
      </p:pic>
    </p:spTree>
    <p:extLst>
      <p:ext uri="{BB962C8B-B14F-4D97-AF65-F5344CB8AC3E}">
        <p14:creationId xmlns:p14="http://schemas.microsoft.com/office/powerpoint/2010/main" val="14173678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CFA6F803-E660-F147-BDD8-19DBEA690768}"/>
              </a:ext>
            </a:extLst>
          </p:cNvPr>
          <p:cNvSpPr txBox="1">
            <a:spLocks/>
          </p:cNvSpPr>
          <p:nvPr/>
        </p:nvSpPr>
        <p:spPr>
          <a:xfrm>
            <a:off x="1752600" y="4953001"/>
            <a:ext cx="7162800" cy="14478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endParaRPr lang="en-US" dirty="0"/>
          </a:p>
        </p:txBody>
      </p:sp>
      <p:pic>
        <p:nvPicPr>
          <p:cNvPr id="10" name="Picture 9" descr="Icon&#10;&#10;Description automatically generated">
            <a:extLst>
              <a:ext uri="{FF2B5EF4-FFF2-40B4-BE49-F238E27FC236}">
                <a16:creationId xmlns:a16="http://schemas.microsoft.com/office/drawing/2014/main" id="{A36E11CA-14E4-9C48-B03F-0F6EB5A89E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
        <p:nvSpPr>
          <p:cNvPr id="11" name="Title 1">
            <a:extLst>
              <a:ext uri="{FF2B5EF4-FFF2-40B4-BE49-F238E27FC236}">
                <a16:creationId xmlns:a16="http://schemas.microsoft.com/office/drawing/2014/main" id="{01795DD4-0B29-9A40-BF23-2E0DDE8893C1}"/>
              </a:ext>
            </a:extLst>
          </p:cNvPr>
          <p:cNvSpPr txBox="1">
            <a:spLocks/>
          </p:cNvSpPr>
          <p:nvPr/>
        </p:nvSpPr>
        <p:spPr>
          <a:xfrm>
            <a:off x="2590800" y="1371600"/>
            <a:ext cx="58674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Discuss</a:t>
            </a:r>
          </a:p>
        </p:txBody>
      </p:sp>
      <p:sp>
        <p:nvSpPr>
          <p:cNvPr id="12" name="Content Placeholder 2">
            <a:extLst>
              <a:ext uri="{FF2B5EF4-FFF2-40B4-BE49-F238E27FC236}">
                <a16:creationId xmlns:a16="http://schemas.microsoft.com/office/drawing/2014/main" id="{6C4EBE57-5D87-6349-BCA8-0A67C46A8872}"/>
              </a:ext>
            </a:extLst>
          </p:cNvPr>
          <p:cNvSpPr txBox="1">
            <a:spLocks/>
          </p:cNvSpPr>
          <p:nvPr/>
        </p:nvSpPr>
        <p:spPr>
          <a:xfrm>
            <a:off x="2743200" y="1994388"/>
            <a:ext cx="5181600" cy="28692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None/>
            </a:pPr>
            <a:r>
              <a:rPr lang="en-US" dirty="0"/>
              <a:t>What is the most important thing you can do to prepare your conscience for making good moral decisions?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4">
            <a:extLst>
              <a:ext uri="{FF2B5EF4-FFF2-40B4-BE49-F238E27FC236}">
                <a16:creationId xmlns:a16="http://schemas.microsoft.com/office/drawing/2014/main" id="{E5F0F709-41B0-B74C-B2BB-9D41D1E8A1D3}"/>
              </a:ext>
            </a:extLst>
          </p:cNvPr>
          <p:cNvSpPr txBox="1">
            <a:spLocks/>
          </p:cNvSpPr>
          <p:nvPr/>
        </p:nvSpPr>
        <p:spPr>
          <a:xfrm>
            <a:off x="685800" y="914400"/>
            <a:ext cx="7772400" cy="685800"/>
          </a:xfrm>
          <a:prstGeom prst="rect">
            <a:avLst/>
          </a:prstGeom>
        </p:spPr>
        <p:txBody>
          <a:bodyPr>
            <a:no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pPr algn="ctr"/>
            <a:r>
              <a:rPr lang="en-US" sz="2400" dirty="0"/>
              <a:t>Chapter Focus Question:</a:t>
            </a:r>
          </a:p>
        </p:txBody>
      </p:sp>
      <p:sp>
        <p:nvSpPr>
          <p:cNvPr id="4" name="Title 4">
            <a:extLst>
              <a:ext uri="{FF2B5EF4-FFF2-40B4-BE49-F238E27FC236}">
                <a16:creationId xmlns:a16="http://schemas.microsoft.com/office/drawing/2014/main" id="{3DB7F59E-223D-2842-9517-6444F21D399B}"/>
              </a:ext>
            </a:extLst>
          </p:cNvPr>
          <p:cNvSpPr txBox="1">
            <a:spLocks/>
          </p:cNvSpPr>
          <p:nvPr/>
        </p:nvSpPr>
        <p:spPr>
          <a:xfrm>
            <a:off x="1371600" y="1371600"/>
            <a:ext cx="6400800" cy="12192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pPr algn="ctr"/>
            <a:r>
              <a:rPr lang="en-US" sz="3200" dirty="0"/>
              <a:t>What guides should I look to </a:t>
            </a:r>
            <a:br>
              <a:rPr lang="en-US" sz="3200" dirty="0"/>
            </a:br>
            <a:r>
              <a:rPr lang="en-US" sz="3200" dirty="0"/>
              <a:t>when making a moral decision?</a:t>
            </a:r>
          </a:p>
        </p:txBody>
      </p:sp>
      <p:pic>
        <p:nvPicPr>
          <p:cNvPr id="8" name="Picture 7" descr="A person wearing a hat&#10;&#10;Description automatically generated">
            <a:extLst>
              <a:ext uri="{FF2B5EF4-FFF2-40B4-BE49-F238E27FC236}">
                <a16:creationId xmlns:a16="http://schemas.microsoft.com/office/drawing/2014/main" id="{266476D9-F10C-7842-A7BB-64D6282DAB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43100" y="2667000"/>
            <a:ext cx="5257800" cy="35052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2D701-0F65-4FFC-95B7-9FB4FDEBBA0D}"/>
              </a:ext>
            </a:extLst>
          </p:cNvPr>
          <p:cNvSpPr>
            <a:spLocks noGrp="1"/>
          </p:cNvSpPr>
          <p:nvPr>
            <p:ph type="title"/>
          </p:nvPr>
        </p:nvSpPr>
        <p:spPr>
          <a:xfrm>
            <a:off x="457200" y="914400"/>
            <a:ext cx="8229600" cy="533400"/>
          </a:xfrm>
        </p:spPr>
        <p:txBody>
          <a:bodyPr/>
          <a:lstStyle/>
          <a:p>
            <a:pPr algn="ctr"/>
            <a:r>
              <a:rPr lang="en-US" dirty="0"/>
              <a:t>Called to Be Holy</a:t>
            </a:r>
          </a:p>
        </p:txBody>
      </p:sp>
      <p:sp>
        <p:nvSpPr>
          <p:cNvPr id="3" name="Content Placeholder 2">
            <a:extLst>
              <a:ext uri="{FF2B5EF4-FFF2-40B4-BE49-F238E27FC236}">
                <a16:creationId xmlns:a16="http://schemas.microsoft.com/office/drawing/2014/main" id="{8F6BD06B-8D09-4FFD-9DAA-3054C3F13258}"/>
              </a:ext>
            </a:extLst>
          </p:cNvPr>
          <p:cNvSpPr>
            <a:spLocks noGrp="1"/>
          </p:cNvSpPr>
          <p:nvPr>
            <p:ph idx="1"/>
          </p:nvPr>
        </p:nvSpPr>
        <p:spPr>
          <a:xfrm>
            <a:off x="4419600" y="1699591"/>
            <a:ext cx="4118113" cy="4373563"/>
          </a:xfrm>
        </p:spPr>
        <p:txBody>
          <a:bodyPr>
            <a:normAutofit/>
          </a:bodyPr>
          <a:lstStyle/>
          <a:p>
            <a:pPr marL="234950" indent="-234950">
              <a:lnSpc>
                <a:spcPct val="114000"/>
              </a:lnSpc>
            </a:pPr>
            <a:r>
              <a:rPr lang="en-US" dirty="0"/>
              <a:t>The goal of Christian morality is to live a holy life, a life purified from sin and filled with love for God, others, and ourselves.</a:t>
            </a:r>
          </a:p>
          <a:p>
            <a:pPr marL="234950" indent="-234950">
              <a:lnSpc>
                <a:spcPct val="114000"/>
              </a:lnSpc>
            </a:pPr>
            <a:r>
              <a:rPr lang="en-US" dirty="0"/>
              <a:t>Through the Catholic faith, God has given us an abundance of resources</a:t>
            </a:r>
            <a:br>
              <a:rPr lang="en-US" dirty="0"/>
            </a:br>
            <a:r>
              <a:rPr lang="en-US" dirty="0"/>
              <a:t>to strengthen and guide our moral life.</a:t>
            </a:r>
          </a:p>
        </p:txBody>
      </p:sp>
      <p:pic>
        <p:nvPicPr>
          <p:cNvPr id="5" name="Picture 4" descr="A person sitting on a bench&#10;&#10;Description automatically generated">
            <a:extLst>
              <a:ext uri="{FF2B5EF4-FFF2-40B4-BE49-F238E27FC236}">
                <a16:creationId xmlns:a16="http://schemas.microsoft.com/office/drawing/2014/main" id="{2282A39C-D970-3A44-B5DC-F89DB4B17CA6}"/>
              </a:ext>
            </a:extLst>
          </p:cNvPr>
          <p:cNvPicPr>
            <a:picLocks noChangeAspect="1"/>
          </p:cNvPicPr>
          <p:nvPr/>
        </p:nvPicPr>
        <p:blipFill rotWithShape="1">
          <a:blip r:embed="rId3">
            <a:extLst>
              <a:ext uri="{28A0092B-C50C-407E-A947-70E740481C1C}">
                <a14:useLocalDpi xmlns:a14="http://schemas.microsoft.com/office/drawing/2010/main" val="0"/>
              </a:ext>
            </a:extLst>
          </a:blip>
          <a:srcRect l="31579"/>
          <a:stretch/>
        </p:blipFill>
        <p:spPr>
          <a:xfrm>
            <a:off x="0" y="1699591"/>
            <a:ext cx="3886200" cy="3786554"/>
          </a:xfrm>
          <a:prstGeom prst="rect">
            <a:avLst/>
          </a:prstGeom>
        </p:spPr>
      </p:pic>
    </p:spTree>
    <p:extLst>
      <p:ext uri="{BB962C8B-B14F-4D97-AF65-F5344CB8AC3E}">
        <p14:creationId xmlns:p14="http://schemas.microsoft.com/office/powerpoint/2010/main" val="1212447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09600"/>
            <a:ext cx="8229600" cy="1143000"/>
          </a:xfrm>
        </p:spPr>
        <p:txBody>
          <a:bodyPr>
            <a:normAutofit/>
          </a:bodyPr>
          <a:lstStyle/>
          <a:p>
            <a:pPr algn="ctr"/>
            <a:r>
              <a:rPr lang="en-US" dirty="0"/>
              <a:t>Vocation and Holiness</a:t>
            </a:r>
          </a:p>
        </p:txBody>
      </p:sp>
      <p:sp>
        <p:nvSpPr>
          <p:cNvPr id="6" name="Content Placeholder 5"/>
          <p:cNvSpPr>
            <a:spLocks noGrp="1"/>
          </p:cNvSpPr>
          <p:nvPr>
            <p:ph idx="1"/>
          </p:nvPr>
        </p:nvSpPr>
        <p:spPr>
          <a:xfrm>
            <a:off x="4800600" y="1600200"/>
            <a:ext cx="4114800" cy="4572000"/>
          </a:xfrm>
        </p:spPr>
        <p:txBody>
          <a:bodyPr>
            <a:normAutofit lnSpcReduction="10000"/>
          </a:bodyPr>
          <a:lstStyle/>
          <a:p>
            <a:pPr marL="234950" indent="-234950">
              <a:lnSpc>
                <a:spcPct val="114000"/>
              </a:lnSpc>
            </a:pPr>
            <a:r>
              <a:rPr lang="en-US" dirty="0"/>
              <a:t>As disciples of Christ,</a:t>
            </a:r>
            <a:br>
              <a:rPr lang="en-US" dirty="0"/>
            </a:br>
            <a:r>
              <a:rPr lang="en-US" dirty="0"/>
              <a:t>we are called to share</a:t>
            </a:r>
            <a:br>
              <a:rPr lang="en-US" dirty="0"/>
            </a:br>
            <a:r>
              <a:rPr lang="en-US" dirty="0"/>
              <a:t>God’s love.</a:t>
            </a:r>
          </a:p>
          <a:p>
            <a:pPr marL="234950" indent="-234950">
              <a:lnSpc>
                <a:spcPct val="114000"/>
              </a:lnSpc>
            </a:pPr>
            <a:r>
              <a:rPr lang="en-US" dirty="0"/>
              <a:t>We share God’s love through whatever vocation God calls us to.</a:t>
            </a:r>
          </a:p>
          <a:p>
            <a:pPr marL="234950" indent="-234950">
              <a:lnSpc>
                <a:spcPct val="114000"/>
              </a:lnSpc>
            </a:pPr>
            <a:r>
              <a:rPr lang="en-US" dirty="0"/>
              <a:t>You are on the path to holiness right now by being the best friend, the best student, and the most loving person you can be.</a:t>
            </a:r>
          </a:p>
        </p:txBody>
      </p:sp>
      <p:pic>
        <p:nvPicPr>
          <p:cNvPr id="3" name="Picture 2" descr="A group of people sitting at a table using a computer&#10;&#10;Description automatically generated">
            <a:extLst>
              <a:ext uri="{FF2B5EF4-FFF2-40B4-BE49-F238E27FC236}">
                <a16:creationId xmlns:a16="http://schemas.microsoft.com/office/drawing/2014/main" id="{7C0FEDF1-E9E3-2E46-894F-10BEF8B6E6C5}"/>
              </a:ext>
            </a:extLst>
          </p:cNvPr>
          <p:cNvPicPr>
            <a:picLocks noChangeAspect="1"/>
          </p:cNvPicPr>
          <p:nvPr/>
        </p:nvPicPr>
        <p:blipFill rotWithShape="1">
          <a:blip r:embed="rId3">
            <a:extLst>
              <a:ext uri="{28A0092B-C50C-407E-A947-70E740481C1C}">
                <a14:useLocalDpi xmlns:a14="http://schemas.microsoft.com/office/drawing/2010/main" val="0"/>
              </a:ext>
            </a:extLst>
          </a:blip>
          <a:srcRect l="22100"/>
          <a:stretch/>
        </p:blipFill>
        <p:spPr>
          <a:xfrm>
            <a:off x="0" y="1600200"/>
            <a:ext cx="4572000" cy="391270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6800"/>
            <a:ext cx="8229600" cy="533400"/>
          </a:xfrm>
        </p:spPr>
        <p:txBody>
          <a:bodyPr>
            <a:normAutofit/>
          </a:bodyPr>
          <a:lstStyle/>
          <a:p>
            <a:pPr algn="ctr"/>
            <a:r>
              <a:rPr lang="en-US" dirty="0"/>
              <a:t>Living Our Call to Share God’s Love</a:t>
            </a:r>
          </a:p>
        </p:txBody>
      </p:sp>
      <p:sp>
        <p:nvSpPr>
          <p:cNvPr id="3" name="Content Placeholder 2"/>
          <p:cNvSpPr>
            <a:spLocks noGrp="1"/>
          </p:cNvSpPr>
          <p:nvPr>
            <p:ph idx="1"/>
          </p:nvPr>
        </p:nvSpPr>
        <p:spPr>
          <a:xfrm>
            <a:off x="4876800" y="2133600"/>
            <a:ext cx="4038600" cy="3886200"/>
          </a:xfrm>
        </p:spPr>
        <p:txBody>
          <a:bodyPr>
            <a:normAutofit lnSpcReduction="10000"/>
          </a:bodyPr>
          <a:lstStyle/>
          <a:p>
            <a:pPr marL="0" indent="0">
              <a:lnSpc>
                <a:spcPct val="114000"/>
              </a:lnSpc>
              <a:buNone/>
            </a:pPr>
            <a:r>
              <a:rPr lang="en-US" dirty="0"/>
              <a:t>Whatever vocation we are called to, we can use similar paths to share God’s love with others:</a:t>
            </a:r>
          </a:p>
          <a:p>
            <a:pPr marL="234950" indent="-234950">
              <a:lnSpc>
                <a:spcPct val="114000"/>
              </a:lnSpc>
            </a:pPr>
            <a:r>
              <a:rPr lang="en-US" dirty="0"/>
              <a:t>a meaningful job</a:t>
            </a:r>
          </a:p>
          <a:p>
            <a:pPr marL="234950" indent="-234950">
              <a:lnSpc>
                <a:spcPct val="114000"/>
              </a:lnSpc>
            </a:pPr>
            <a:r>
              <a:rPr lang="en-US" dirty="0"/>
              <a:t>volunteer work</a:t>
            </a:r>
          </a:p>
          <a:p>
            <a:pPr marL="234950" indent="-234950">
              <a:lnSpc>
                <a:spcPct val="114000"/>
              </a:lnSpc>
            </a:pPr>
            <a:r>
              <a:rPr lang="en-US" dirty="0"/>
              <a:t>service to the Church</a:t>
            </a:r>
          </a:p>
          <a:p>
            <a:pPr marL="234950" indent="-234950">
              <a:lnSpc>
                <a:spcPct val="114000"/>
              </a:lnSpc>
            </a:pPr>
            <a:r>
              <a:rPr lang="en-US" dirty="0"/>
              <a:t>missionary activity</a:t>
            </a:r>
          </a:p>
          <a:p>
            <a:pPr marL="234950" indent="-234950">
              <a:lnSpc>
                <a:spcPct val="114000"/>
              </a:lnSpc>
            </a:pPr>
            <a:r>
              <a:rPr lang="en-US" dirty="0"/>
              <a:t>religious movements</a:t>
            </a:r>
          </a:p>
          <a:p>
            <a:endParaRPr lang="en-US" dirty="0"/>
          </a:p>
        </p:txBody>
      </p:sp>
      <p:pic>
        <p:nvPicPr>
          <p:cNvPr id="5" name="Picture 4" descr="A group of people standing in front of a crowd&#10;&#10;Description automatically generated">
            <a:extLst>
              <a:ext uri="{FF2B5EF4-FFF2-40B4-BE49-F238E27FC236}">
                <a16:creationId xmlns:a16="http://schemas.microsoft.com/office/drawing/2014/main" id="{016CF750-A8A2-634B-A92C-296492353AF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133600"/>
            <a:ext cx="4572000" cy="304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1066800"/>
            <a:ext cx="8229600" cy="533400"/>
          </a:xfrm>
        </p:spPr>
        <p:txBody>
          <a:bodyPr>
            <a:normAutofit/>
          </a:bodyPr>
          <a:lstStyle/>
          <a:p>
            <a:r>
              <a:rPr lang="en-US" dirty="0"/>
              <a:t>God’s Gift of Grace—Sanctifying Grace</a:t>
            </a:r>
          </a:p>
        </p:txBody>
      </p:sp>
      <p:sp>
        <p:nvSpPr>
          <p:cNvPr id="3" name="Content Placeholder 2"/>
          <p:cNvSpPr>
            <a:spLocks noGrp="1"/>
          </p:cNvSpPr>
          <p:nvPr>
            <p:ph idx="1"/>
          </p:nvPr>
        </p:nvSpPr>
        <p:spPr>
          <a:xfrm>
            <a:off x="1066800" y="1905000"/>
            <a:ext cx="3657600" cy="4419600"/>
          </a:xfrm>
        </p:spPr>
        <p:txBody>
          <a:bodyPr>
            <a:normAutofit/>
          </a:bodyPr>
          <a:lstStyle/>
          <a:p>
            <a:pPr marL="234950" indent="-234950">
              <a:lnSpc>
                <a:spcPct val="114000"/>
              </a:lnSpc>
            </a:pPr>
            <a:r>
              <a:rPr lang="en-US" dirty="0"/>
              <a:t>Grace is the free gift of God’s loving and active presence in our lives.</a:t>
            </a:r>
          </a:p>
          <a:p>
            <a:pPr marL="234950" indent="-234950">
              <a:lnSpc>
                <a:spcPct val="114000"/>
              </a:lnSpc>
            </a:pPr>
            <a:r>
              <a:rPr lang="en-US" dirty="0"/>
              <a:t>Through Baptism, sanctifying grace heals our wounded soul. It is continually at work in us, disposing us to live out God’s will, making us holy.</a:t>
            </a:r>
          </a:p>
          <a:p>
            <a:endParaRPr lang="en-US" dirty="0"/>
          </a:p>
          <a:p>
            <a:endParaRPr lang="en-US" dirty="0"/>
          </a:p>
        </p:txBody>
      </p:sp>
      <p:pic>
        <p:nvPicPr>
          <p:cNvPr id="5" name="Picture 4" descr="A picture containing person, indoor, table, sitting&#10;&#10;Description automatically generated">
            <a:extLst>
              <a:ext uri="{FF2B5EF4-FFF2-40B4-BE49-F238E27FC236}">
                <a16:creationId xmlns:a16="http://schemas.microsoft.com/office/drawing/2014/main" id="{D21E310F-6BF6-3C48-939A-B694CE563AE1}"/>
              </a:ext>
            </a:extLst>
          </p:cNvPr>
          <p:cNvPicPr>
            <a:picLocks noChangeAspect="1"/>
          </p:cNvPicPr>
          <p:nvPr/>
        </p:nvPicPr>
        <p:blipFill rotWithShape="1">
          <a:blip r:embed="rId3">
            <a:extLst>
              <a:ext uri="{28A0092B-C50C-407E-A947-70E740481C1C}">
                <a14:useLocalDpi xmlns:a14="http://schemas.microsoft.com/office/drawing/2010/main" val="0"/>
              </a:ext>
            </a:extLst>
          </a:blip>
          <a:srcRect l="18242" r="18571"/>
          <a:stretch/>
        </p:blipFill>
        <p:spPr>
          <a:xfrm>
            <a:off x="5029200" y="1905000"/>
            <a:ext cx="3810001" cy="4019826"/>
          </a:xfrm>
          <a:prstGeom prst="rect">
            <a:avLst/>
          </a:prstGeom>
        </p:spPr>
      </p:pic>
    </p:spTree>
    <p:extLst>
      <p:ext uri="{BB962C8B-B14F-4D97-AF65-F5344CB8AC3E}">
        <p14:creationId xmlns:p14="http://schemas.microsoft.com/office/powerpoint/2010/main" val="4231989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093305"/>
            <a:ext cx="8229600" cy="533400"/>
          </a:xfrm>
        </p:spPr>
        <p:txBody>
          <a:bodyPr>
            <a:normAutofit/>
          </a:bodyPr>
          <a:lstStyle/>
          <a:p>
            <a:r>
              <a:rPr lang="en-US" dirty="0"/>
              <a:t>God’s Gift of Grace—Actual Graces</a:t>
            </a:r>
          </a:p>
        </p:txBody>
      </p:sp>
      <p:sp>
        <p:nvSpPr>
          <p:cNvPr id="3" name="Content Placeholder 2"/>
          <p:cNvSpPr>
            <a:spLocks noGrp="1"/>
          </p:cNvSpPr>
          <p:nvPr>
            <p:ph idx="1"/>
          </p:nvPr>
        </p:nvSpPr>
        <p:spPr>
          <a:xfrm>
            <a:off x="1066800" y="1828800"/>
            <a:ext cx="3810000" cy="4373563"/>
          </a:xfrm>
        </p:spPr>
        <p:txBody>
          <a:bodyPr>
            <a:normAutofit lnSpcReduction="10000"/>
          </a:bodyPr>
          <a:lstStyle/>
          <a:p>
            <a:pPr marL="0" indent="0">
              <a:lnSpc>
                <a:spcPct val="124000"/>
              </a:lnSpc>
              <a:buNone/>
            </a:pPr>
            <a:r>
              <a:rPr lang="en-US" dirty="0"/>
              <a:t>Actual graces are God’s interventions throughout our life, including:</a:t>
            </a:r>
          </a:p>
          <a:p>
            <a:pPr marL="234950" indent="-234950">
              <a:lnSpc>
                <a:spcPct val="124000"/>
              </a:lnSpc>
            </a:pPr>
            <a:r>
              <a:rPr lang="en-US" b="1" dirty="0"/>
              <a:t>sacramental graces: </a:t>
            </a:r>
            <a:r>
              <a:rPr lang="en-US" dirty="0"/>
              <a:t>the gifts proper to each sacrament</a:t>
            </a:r>
          </a:p>
          <a:p>
            <a:pPr marL="234950" indent="-234950">
              <a:lnSpc>
                <a:spcPct val="124000"/>
              </a:lnSpc>
            </a:pPr>
            <a:r>
              <a:rPr lang="en-US" b="1" dirty="0"/>
              <a:t>special graces: </a:t>
            </a:r>
            <a:r>
              <a:rPr lang="en-US" dirty="0"/>
              <a:t>also called </a:t>
            </a:r>
            <a:r>
              <a:rPr lang="en-US" i="1" dirty="0"/>
              <a:t>charisms</a:t>
            </a:r>
            <a:r>
              <a:rPr lang="en-US" dirty="0"/>
              <a:t>, particular gifts intended for the common good</a:t>
            </a:r>
          </a:p>
        </p:txBody>
      </p:sp>
      <p:pic>
        <p:nvPicPr>
          <p:cNvPr id="5" name="Picture 4" descr="A person sitting in a chair&#10;&#10;Description automatically generated">
            <a:extLst>
              <a:ext uri="{FF2B5EF4-FFF2-40B4-BE49-F238E27FC236}">
                <a16:creationId xmlns:a16="http://schemas.microsoft.com/office/drawing/2014/main" id="{CA1BAC19-CA7B-E84C-A104-BFCAC1CFCF66}"/>
              </a:ext>
            </a:extLst>
          </p:cNvPr>
          <p:cNvPicPr>
            <a:picLocks noChangeAspect="1"/>
          </p:cNvPicPr>
          <p:nvPr/>
        </p:nvPicPr>
        <p:blipFill rotWithShape="1">
          <a:blip r:embed="rId3">
            <a:extLst>
              <a:ext uri="{28A0092B-C50C-407E-A947-70E740481C1C}">
                <a14:useLocalDpi xmlns:a14="http://schemas.microsoft.com/office/drawing/2010/main" val="0"/>
              </a:ext>
            </a:extLst>
          </a:blip>
          <a:srcRect l="14754" r="11817"/>
          <a:stretch/>
        </p:blipFill>
        <p:spPr>
          <a:xfrm>
            <a:off x="5007246" y="2008859"/>
            <a:ext cx="4136754" cy="3755836"/>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7D36A02E-DF92-4555-A9C8-0292C08A2028}"/>
              </a:ext>
            </a:extLst>
          </p:cNvPr>
          <p:cNvSpPr txBox="1">
            <a:spLocks/>
          </p:cNvSpPr>
          <p:nvPr/>
        </p:nvSpPr>
        <p:spPr>
          <a:xfrm>
            <a:off x="381000" y="1905000"/>
            <a:ext cx="4495800" cy="4800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34950" indent="-234950">
              <a:lnSpc>
                <a:spcPct val="114000"/>
              </a:lnSpc>
            </a:pPr>
            <a:r>
              <a:rPr lang="en-US" dirty="0"/>
              <a:t>The Gifts of the Holy Spirit are another gift from God, helping us to live a moral life.</a:t>
            </a:r>
          </a:p>
          <a:p>
            <a:pPr marL="234950" indent="-234950">
              <a:lnSpc>
                <a:spcPct val="114000"/>
              </a:lnSpc>
            </a:pPr>
            <a:r>
              <a:rPr lang="en-US" dirty="0"/>
              <a:t>Like grace, they are undeserved and freely given.</a:t>
            </a:r>
          </a:p>
          <a:p>
            <a:pPr marL="234950" indent="-234950">
              <a:lnSpc>
                <a:spcPct val="114000"/>
              </a:lnSpc>
            </a:pPr>
            <a:r>
              <a:rPr lang="en-US" dirty="0"/>
              <a:t>We receive them in Baptism, and they are increased in us at Confirmation.</a:t>
            </a:r>
          </a:p>
        </p:txBody>
      </p:sp>
      <p:sp>
        <p:nvSpPr>
          <p:cNvPr id="2" name="Title 1"/>
          <p:cNvSpPr>
            <a:spLocks noGrp="1"/>
          </p:cNvSpPr>
          <p:nvPr>
            <p:ph type="body" sz="quarter" idx="12"/>
          </p:nvPr>
        </p:nvSpPr>
        <p:spPr>
          <a:xfrm>
            <a:off x="533400" y="1043410"/>
            <a:ext cx="7315200" cy="609600"/>
          </a:xfrm>
        </p:spPr>
        <p:txBody>
          <a:bodyPr vert="horz" lIns="91440" tIns="45720" rIns="91440" bIns="45720" rtlCol="0">
            <a:normAutofit/>
          </a:bodyPr>
          <a:lstStyle/>
          <a:p>
            <a:r>
              <a:rPr lang="en-US" dirty="0"/>
              <a:t>Gifts of the Holy Spirit</a:t>
            </a:r>
            <a:endParaRPr lang="en-US" b="1" kern="1200" dirty="0">
              <a:latin typeface="Arial" pitchFamily="34" charset="0"/>
              <a:ea typeface="+mn-ea"/>
              <a:cs typeface="Arial" pitchFamily="34" charset="0"/>
            </a:endParaRPr>
          </a:p>
        </p:txBody>
      </p:sp>
      <p:pic>
        <p:nvPicPr>
          <p:cNvPr id="4" name="Picture 3" descr="A picture containing background pattern&#10;&#10;Description automatically generated">
            <a:extLst>
              <a:ext uri="{FF2B5EF4-FFF2-40B4-BE49-F238E27FC236}">
                <a16:creationId xmlns:a16="http://schemas.microsoft.com/office/drawing/2014/main" id="{817A0B25-3AB5-4C41-BCC1-5EC204B4557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08713" y="1653010"/>
            <a:ext cx="4035287" cy="404873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CB3A6FF1-3444-544D-9088-AB7AF47D0F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
        <p:nvSpPr>
          <p:cNvPr id="5" name="Title 1">
            <a:extLst>
              <a:ext uri="{FF2B5EF4-FFF2-40B4-BE49-F238E27FC236}">
                <a16:creationId xmlns:a16="http://schemas.microsoft.com/office/drawing/2014/main" id="{BA77189D-B3D8-F14A-95C5-79EA0F6EE160}"/>
              </a:ext>
            </a:extLst>
          </p:cNvPr>
          <p:cNvSpPr txBox="1">
            <a:spLocks/>
          </p:cNvSpPr>
          <p:nvPr/>
        </p:nvSpPr>
        <p:spPr>
          <a:xfrm>
            <a:off x="2590800" y="1371600"/>
            <a:ext cx="58674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Discuss: Experiences of Grace</a:t>
            </a:r>
          </a:p>
        </p:txBody>
      </p:sp>
      <p:sp>
        <p:nvSpPr>
          <p:cNvPr id="6" name="Content Placeholder 2">
            <a:extLst>
              <a:ext uri="{FF2B5EF4-FFF2-40B4-BE49-F238E27FC236}">
                <a16:creationId xmlns:a16="http://schemas.microsoft.com/office/drawing/2014/main" id="{6C9B8A10-A569-6C41-A2ED-E9CE89D7C160}"/>
              </a:ext>
            </a:extLst>
          </p:cNvPr>
          <p:cNvSpPr txBox="1">
            <a:spLocks/>
          </p:cNvSpPr>
          <p:nvPr/>
        </p:nvSpPr>
        <p:spPr>
          <a:xfrm>
            <a:off x="2743200" y="1994388"/>
            <a:ext cx="5105400" cy="28692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None/>
            </a:pPr>
            <a:r>
              <a:rPr lang="en-US" dirty="0"/>
              <a:t>Where and when do you experience God’s grace in your life?</a:t>
            </a:r>
          </a:p>
        </p:txBody>
      </p:sp>
    </p:spTree>
    <p:extLst>
      <p:ext uri="{BB962C8B-B14F-4D97-AF65-F5344CB8AC3E}">
        <p14:creationId xmlns:p14="http://schemas.microsoft.com/office/powerpoint/2010/main" val="3923784603"/>
      </p:ext>
    </p:extLst>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5100</TotalTime>
  <Words>2114</Words>
  <Application>Microsoft Office PowerPoint</Application>
  <PresentationFormat>On-screen Show (4:3)</PresentationFormat>
  <Paragraphs>160</Paragraphs>
  <Slides>18</Slides>
  <Notes>18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Courier New</vt:lpstr>
      <vt:lpstr>LIC Presentation template</vt:lpstr>
      <vt:lpstr>Gifts and Guides</vt:lpstr>
      <vt:lpstr>PowerPoint Presentation</vt:lpstr>
      <vt:lpstr>Called to Be Holy</vt:lpstr>
      <vt:lpstr>Vocation and Holiness</vt:lpstr>
      <vt:lpstr>Living Our Call to Share God’s Love</vt:lpstr>
      <vt:lpstr>God’s Gift of Grace—Sanctifying Grace</vt:lpstr>
      <vt:lpstr>God’s Gift of Grace—Actual Graces</vt:lpstr>
      <vt:lpstr>PowerPoint Presentation</vt:lpstr>
      <vt:lpstr>PowerPoint Presentation</vt:lpstr>
      <vt:lpstr>The Cardinal Virtues</vt:lpstr>
      <vt:lpstr>The Theological Virtues</vt:lpstr>
      <vt:lpstr>PowerPoint Presentation</vt:lpstr>
      <vt:lpstr>The Sacraments and the Moral Life</vt:lpstr>
      <vt:lpstr>Conscience: Our Moral Guide</vt:lpstr>
      <vt:lpstr>What Conscience Is Not</vt:lpstr>
      <vt:lpstr>Forming Our Conscience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Fourth Commandment: Respecting Authority</dc:title>
  <dc:creator>Brian Singer-Towns</dc:creator>
  <cp:lastModifiedBy>Becky Gochanour</cp:lastModifiedBy>
  <cp:revision>102</cp:revision>
  <dcterms:created xsi:type="dcterms:W3CDTF">2020-10-28T20:33:28Z</dcterms:created>
  <dcterms:modified xsi:type="dcterms:W3CDTF">2020-12-04T18:54:07Z</dcterms:modified>
</cp:coreProperties>
</file>